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Poppins Bold" charset="1" panose="00000800000000000000"/>
      <p:regular r:id="rId18"/>
    </p:embeddedFont>
    <p:embeddedFont>
      <p:font typeface="Poppins Medium" charset="1" panose="00000600000000000000"/>
      <p:regular r:id="rId19"/>
    </p:embeddedFont>
    <p:embeddedFont>
      <p:font typeface="Poppins" charset="1" panose="000005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jpeg>
</file>

<file path=ppt/media/image2.png>
</file>

<file path=ppt/media/image3.svg>
</file>

<file path=ppt/media/image4.jpeg>
</file>

<file path=ppt/media/image5.pn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jpe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C191A"/>
        </a:solidFill>
      </p:bgPr>
    </p:bg>
    <p:spTree>
      <p:nvGrpSpPr>
        <p:cNvPr id="1" name=""/>
        <p:cNvGrpSpPr/>
        <p:nvPr/>
      </p:nvGrpSpPr>
      <p:grpSpPr>
        <a:xfrm>
          <a:off x="0" y="0"/>
          <a:ext cx="0" cy="0"/>
          <a:chOff x="0" y="0"/>
          <a:chExt cx="0" cy="0"/>
        </a:xfrm>
      </p:grpSpPr>
      <p:grpSp>
        <p:nvGrpSpPr>
          <p:cNvPr name="Group 2" id="2"/>
          <p:cNvGrpSpPr/>
          <p:nvPr/>
        </p:nvGrpSpPr>
        <p:grpSpPr>
          <a:xfrm rot="0">
            <a:off x="0" y="0"/>
            <a:ext cx="1685187" cy="5143500"/>
            <a:chOff x="0" y="0"/>
            <a:chExt cx="443835" cy="1354667"/>
          </a:xfrm>
        </p:grpSpPr>
        <p:sp>
          <p:nvSpPr>
            <p:cNvPr name="Freeform 3" id="3"/>
            <p:cNvSpPr/>
            <p:nvPr/>
          </p:nvSpPr>
          <p:spPr>
            <a:xfrm flipH="false" flipV="false" rot="0">
              <a:off x="0" y="0"/>
              <a:ext cx="443835" cy="1354667"/>
            </a:xfrm>
            <a:custGeom>
              <a:avLst/>
              <a:gdLst/>
              <a:ahLst/>
              <a:cxnLst/>
              <a:rect r="r" b="b" t="t" l="l"/>
              <a:pathLst>
                <a:path h="1354667" w="443835">
                  <a:moveTo>
                    <a:pt x="0" y="0"/>
                  </a:moveTo>
                  <a:lnTo>
                    <a:pt x="443835" y="0"/>
                  </a:lnTo>
                  <a:lnTo>
                    <a:pt x="443835" y="1354667"/>
                  </a:lnTo>
                  <a:lnTo>
                    <a:pt x="0" y="1354667"/>
                  </a:lnTo>
                  <a:close/>
                </a:path>
              </a:pathLst>
            </a:custGeom>
            <a:solidFill>
              <a:srgbClr val="07A5C3"/>
            </a:solidFill>
          </p:spPr>
        </p:sp>
        <p:sp>
          <p:nvSpPr>
            <p:cNvPr name="TextBox 4" id="4"/>
            <p:cNvSpPr txBox="true"/>
            <p:nvPr/>
          </p:nvSpPr>
          <p:spPr>
            <a:xfrm>
              <a:off x="0" y="-38100"/>
              <a:ext cx="443835" cy="139276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921691" y="0"/>
            <a:ext cx="8366051" cy="5143500"/>
            <a:chOff x="0" y="0"/>
            <a:chExt cx="1296120" cy="796863"/>
          </a:xfrm>
        </p:grpSpPr>
        <p:sp>
          <p:nvSpPr>
            <p:cNvPr name="Freeform 6" id="6"/>
            <p:cNvSpPr/>
            <p:nvPr/>
          </p:nvSpPr>
          <p:spPr>
            <a:xfrm flipH="false" flipV="false" rot="0">
              <a:off x="0" y="0"/>
              <a:ext cx="1296120" cy="796863"/>
            </a:xfrm>
            <a:custGeom>
              <a:avLst/>
              <a:gdLst/>
              <a:ahLst/>
              <a:cxnLst/>
              <a:rect r="r" b="b" t="t" l="l"/>
              <a:pathLst>
                <a:path h="796863" w="1296120">
                  <a:moveTo>
                    <a:pt x="0" y="0"/>
                  </a:moveTo>
                  <a:lnTo>
                    <a:pt x="1296120" y="0"/>
                  </a:lnTo>
                  <a:lnTo>
                    <a:pt x="1296120" y="796863"/>
                  </a:lnTo>
                  <a:lnTo>
                    <a:pt x="0" y="796863"/>
                  </a:lnTo>
                  <a:close/>
                </a:path>
              </a:pathLst>
            </a:custGeom>
            <a:blipFill>
              <a:blip r:embed="rId2"/>
              <a:stretch>
                <a:fillRect l="0" t="-4217" r="0" b="-4217"/>
              </a:stretch>
            </a:blipFill>
          </p:spPr>
        </p:sp>
      </p:grpSp>
      <p:grpSp>
        <p:nvGrpSpPr>
          <p:cNvPr name="Group 7" id="7"/>
          <p:cNvGrpSpPr/>
          <p:nvPr/>
        </p:nvGrpSpPr>
        <p:grpSpPr>
          <a:xfrm rot="0">
            <a:off x="10524246" y="-927162"/>
            <a:ext cx="8757142" cy="6070662"/>
            <a:chOff x="0" y="0"/>
            <a:chExt cx="2306408" cy="1598858"/>
          </a:xfrm>
        </p:grpSpPr>
        <p:sp>
          <p:nvSpPr>
            <p:cNvPr name="Freeform 8" id="8"/>
            <p:cNvSpPr/>
            <p:nvPr/>
          </p:nvSpPr>
          <p:spPr>
            <a:xfrm flipH="false" flipV="false" rot="0">
              <a:off x="0" y="0"/>
              <a:ext cx="2306408" cy="1598858"/>
            </a:xfrm>
            <a:custGeom>
              <a:avLst/>
              <a:gdLst/>
              <a:ahLst/>
              <a:cxnLst/>
              <a:rect r="r" b="b" t="t" l="l"/>
              <a:pathLst>
                <a:path h="1598858" w="2306408">
                  <a:moveTo>
                    <a:pt x="0" y="0"/>
                  </a:moveTo>
                  <a:lnTo>
                    <a:pt x="2306408" y="0"/>
                  </a:lnTo>
                  <a:lnTo>
                    <a:pt x="2306408" y="1598858"/>
                  </a:lnTo>
                  <a:lnTo>
                    <a:pt x="0" y="1598858"/>
                  </a:lnTo>
                  <a:close/>
                </a:path>
              </a:pathLst>
            </a:custGeom>
            <a:solidFill>
              <a:srgbClr val="FFFFFF"/>
            </a:solidFill>
          </p:spPr>
        </p:sp>
        <p:sp>
          <p:nvSpPr>
            <p:cNvPr name="TextBox 9" id="9"/>
            <p:cNvSpPr txBox="true"/>
            <p:nvPr/>
          </p:nvSpPr>
          <p:spPr>
            <a:xfrm>
              <a:off x="0" y="-38100"/>
              <a:ext cx="2306408" cy="1636958"/>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85187" y="6489770"/>
            <a:ext cx="1117193" cy="1080630"/>
          </a:xfrm>
          <a:custGeom>
            <a:avLst/>
            <a:gdLst/>
            <a:ahLst/>
            <a:cxnLst/>
            <a:rect r="r" b="b" t="t" l="l"/>
            <a:pathLst>
              <a:path h="1080630" w="1117193">
                <a:moveTo>
                  <a:pt x="0" y="0"/>
                </a:moveTo>
                <a:lnTo>
                  <a:pt x="1117193" y="0"/>
                </a:lnTo>
                <a:lnTo>
                  <a:pt x="1117193" y="1080630"/>
                </a:lnTo>
                <a:lnTo>
                  <a:pt x="0" y="108063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0524246" y="0"/>
            <a:ext cx="7763754" cy="5143500"/>
          </a:xfrm>
          <a:custGeom>
            <a:avLst/>
            <a:gdLst/>
            <a:ahLst/>
            <a:cxnLst/>
            <a:rect r="r" b="b" t="t" l="l"/>
            <a:pathLst>
              <a:path h="5143500" w="7763754">
                <a:moveTo>
                  <a:pt x="0" y="0"/>
                </a:moveTo>
                <a:lnTo>
                  <a:pt x="7763754" y="0"/>
                </a:lnTo>
                <a:lnTo>
                  <a:pt x="7763754" y="5143500"/>
                </a:lnTo>
                <a:lnTo>
                  <a:pt x="0" y="5143500"/>
                </a:lnTo>
                <a:lnTo>
                  <a:pt x="0" y="0"/>
                </a:lnTo>
                <a:close/>
              </a:path>
            </a:pathLst>
          </a:custGeom>
          <a:blipFill>
            <a:blip r:embed="rId5"/>
            <a:stretch>
              <a:fillRect l="0" t="-20454" r="0" b="-30488"/>
            </a:stretch>
          </a:blipFill>
        </p:spPr>
      </p:sp>
      <p:sp>
        <p:nvSpPr>
          <p:cNvPr name="Freeform 12" id="12"/>
          <p:cNvSpPr/>
          <p:nvPr/>
        </p:nvSpPr>
        <p:spPr>
          <a:xfrm flipH="false" flipV="false" rot="0">
            <a:off x="663524" y="5661033"/>
            <a:ext cx="2941369" cy="2738103"/>
          </a:xfrm>
          <a:custGeom>
            <a:avLst/>
            <a:gdLst/>
            <a:ahLst/>
            <a:cxnLst/>
            <a:rect r="r" b="b" t="t" l="l"/>
            <a:pathLst>
              <a:path h="2738103" w="2941369">
                <a:moveTo>
                  <a:pt x="0" y="0"/>
                </a:moveTo>
                <a:lnTo>
                  <a:pt x="2941368" y="0"/>
                </a:lnTo>
                <a:lnTo>
                  <a:pt x="2941368" y="2738104"/>
                </a:lnTo>
                <a:lnTo>
                  <a:pt x="0" y="2738104"/>
                </a:lnTo>
                <a:lnTo>
                  <a:pt x="0" y="0"/>
                </a:lnTo>
                <a:close/>
              </a:path>
            </a:pathLst>
          </a:custGeom>
          <a:blipFill>
            <a:blip r:embed="rId6"/>
            <a:stretch>
              <a:fillRect l="0" t="0" r="0" b="0"/>
            </a:stretch>
          </a:blipFill>
        </p:spPr>
      </p:sp>
      <p:sp>
        <p:nvSpPr>
          <p:cNvPr name="TextBox 13" id="13"/>
          <p:cNvSpPr txBox="true"/>
          <p:nvPr/>
        </p:nvSpPr>
        <p:spPr>
          <a:xfrm rot="0">
            <a:off x="3876409" y="5808790"/>
            <a:ext cx="13560963" cy="2414015"/>
          </a:xfrm>
          <a:prstGeom prst="rect">
            <a:avLst/>
          </a:prstGeom>
        </p:spPr>
        <p:txBody>
          <a:bodyPr anchor="t" rtlCol="false" tIns="0" lIns="0" bIns="0" rIns="0">
            <a:spAutoFit/>
          </a:bodyPr>
          <a:lstStyle/>
          <a:p>
            <a:pPr algn="l">
              <a:lnSpc>
                <a:spcPts val="9176"/>
              </a:lnSpc>
            </a:pPr>
            <a:r>
              <a:rPr lang="en-US" b="true" sz="8049" spc="1352">
                <a:solidFill>
                  <a:srgbClr val="FFFFFF"/>
                </a:solidFill>
                <a:latin typeface="Poppins Bold"/>
                <a:ea typeface="Poppins Bold"/>
                <a:cs typeface="Poppins Bold"/>
                <a:sym typeface="Poppins Bold"/>
              </a:rPr>
              <a:t>         ITC HOTELS ANALYTICS PROJECT</a:t>
            </a:r>
          </a:p>
        </p:txBody>
      </p:sp>
      <p:sp>
        <p:nvSpPr>
          <p:cNvPr name="TextBox 14" id="14"/>
          <p:cNvSpPr txBox="true"/>
          <p:nvPr/>
        </p:nvSpPr>
        <p:spPr>
          <a:xfrm rot="0">
            <a:off x="1028700" y="8859520"/>
            <a:ext cx="4952634" cy="398780"/>
          </a:xfrm>
          <a:prstGeom prst="rect">
            <a:avLst/>
          </a:prstGeom>
        </p:spPr>
        <p:txBody>
          <a:bodyPr anchor="t" rtlCol="false" tIns="0" lIns="0" bIns="0" rIns="0">
            <a:spAutoFit/>
          </a:bodyPr>
          <a:lstStyle/>
          <a:p>
            <a:pPr algn="l">
              <a:lnSpc>
                <a:spcPts val="3220"/>
              </a:lnSpc>
              <a:spcBef>
                <a:spcPct val="0"/>
              </a:spcBef>
            </a:pPr>
            <a:r>
              <a:rPr lang="en-US" b="true" sz="2300">
                <a:solidFill>
                  <a:srgbClr val="FFFFFF"/>
                </a:solidFill>
                <a:latin typeface="Poppins Medium"/>
                <a:ea typeface="Poppins Medium"/>
                <a:cs typeface="Poppins Medium"/>
                <a:sym typeface="Poppins Medium"/>
              </a:rPr>
              <a:t>Presented By KAILASH BISHT</a:t>
            </a:r>
          </a:p>
        </p:txBody>
      </p:sp>
      <p:sp>
        <p:nvSpPr>
          <p:cNvPr name="TextBox 15" id="15"/>
          <p:cNvSpPr txBox="true"/>
          <p:nvPr/>
        </p:nvSpPr>
        <p:spPr>
          <a:xfrm rot="-5400000">
            <a:off x="-1021024" y="2359342"/>
            <a:ext cx="3660560" cy="424815"/>
          </a:xfrm>
          <a:prstGeom prst="rect">
            <a:avLst/>
          </a:prstGeom>
        </p:spPr>
        <p:txBody>
          <a:bodyPr anchor="t" rtlCol="false" tIns="0" lIns="0" bIns="0" rIns="0">
            <a:spAutoFit/>
          </a:bodyPr>
          <a:lstStyle/>
          <a:p>
            <a:pPr algn="ctr">
              <a:lnSpc>
                <a:spcPts val="3359"/>
              </a:lnSpc>
              <a:spcBef>
                <a:spcPct val="0"/>
              </a:spcBef>
            </a:pPr>
            <a:r>
              <a:rPr lang="en-US" b="true" sz="2400" spc="300">
                <a:solidFill>
                  <a:srgbClr val="000000"/>
                </a:solidFill>
                <a:latin typeface="Poppins Medium"/>
                <a:ea typeface="Poppins Medium"/>
                <a:cs typeface="Poppins Medium"/>
                <a:sym typeface="Poppins Medium"/>
              </a:rPr>
              <a:t>ITC </a:t>
            </a:r>
            <a:r>
              <a:rPr lang="en-US" b="true" sz="2400" spc="300">
                <a:solidFill>
                  <a:srgbClr val="000000"/>
                </a:solidFill>
                <a:latin typeface="Poppins Medium"/>
                <a:ea typeface="Poppins Medium"/>
                <a:cs typeface="Poppins Medium"/>
                <a:sym typeface="Poppins Medium"/>
              </a:rPr>
              <a:t>HOTELS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240823" y="0"/>
            <a:ext cx="2047177" cy="10287000"/>
            <a:chOff x="0" y="0"/>
            <a:chExt cx="539174" cy="2709333"/>
          </a:xfrm>
        </p:grpSpPr>
        <p:sp>
          <p:nvSpPr>
            <p:cNvPr name="Freeform 3" id="3"/>
            <p:cNvSpPr/>
            <p:nvPr/>
          </p:nvSpPr>
          <p:spPr>
            <a:xfrm flipH="false" flipV="false" rot="0">
              <a:off x="0" y="0"/>
              <a:ext cx="539174" cy="2709333"/>
            </a:xfrm>
            <a:custGeom>
              <a:avLst/>
              <a:gdLst/>
              <a:ahLst/>
              <a:cxnLst/>
              <a:rect r="r" b="b" t="t" l="l"/>
              <a:pathLst>
                <a:path h="2709333" w="539174">
                  <a:moveTo>
                    <a:pt x="0" y="0"/>
                  </a:moveTo>
                  <a:lnTo>
                    <a:pt x="539174" y="0"/>
                  </a:lnTo>
                  <a:lnTo>
                    <a:pt x="539174" y="2709333"/>
                  </a:lnTo>
                  <a:lnTo>
                    <a:pt x="0" y="2709333"/>
                  </a:lnTo>
                  <a:close/>
                </a:path>
              </a:pathLst>
            </a:custGeom>
            <a:solidFill>
              <a:srgbClr val="1C191A"/>
            </a:solidFill>
          </p:spPr>
        </p:sp>
        <p:sp>
          <p:nvSpPr>
            <p:cNvPr name="TextBox 4" id="4"/>
            <p:cNvSpPr txBox="true"/>
            <p:nvPr/>
          </p:nvSpPr>
          <p:spPr>
            <a:xfrm>
              <a:off x="0" y="-38100"/>
              <a:ext cx="539174" cy="2747433"/>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7709521" y="9753521"/>
            <a:ext cx="1156984" cy="0"/>
          </a:xfrm>
          <a:prstGeom prst="line">
            <a:avLst/>
          </a:prstGeom>
          <a:ln cap="flat" w="38100">
            <a:solidFill>
              <a:srgbClr val="1C191A"/>
            </a:solidFill>
            <a:prstDash val="solid"/>
            <a:headEnd type="none" len="sm" w="sm"/>
            <a:tailEnd type="arrow" len="sm" w="med"/>
          </a:ln>
        </p:spPr>
      </p:sp>
      <p:grpSp>
        <p:nvGrpSpPr>
          <p:cNvPr name="Group 6" id="6"/>
          <p:cNvGrpSpPr/>
          <p:nvPr/>
        </p:nvGrpSpPr>
        <p:grpSpPr>
          <a:xfrm rot="0">
            <a:off x="-2016447" y="-166846"/>
            <a:ext cx="2379592" cy="10620692"/>
            <a:chOff x="0" y="0"/>
            <a:chExt cx="1356641" cy="6055012"/>
          </a:xfrm>
        </p:grpSpPr>
        <p:sp>
          <p:nvSpPr>
            <p:cNvPr name="Freeform 7" id="7"/>
            <p:cNvSpPr/>
            <p:nvPr/>
          </p:nvSpPr>
          <p:spPr>
            <a:xfrm flipH="false" flipV="false" rot="0">
              <a:off x="0" y="0"/>
              <a:ext cx="1356641" cy="6055013"/>
            </a:xfrm>
            <a:custGeom>
              <a:avLst/>
              <a:gdLst/>
              <a:ahLst/>
              <a:cxnLst/>
              <a:rect r="r" b="b" t="t" l="l"/>
              <a:pathLst>
                <a:path h="6055013" w="1356641">
                  <a:moveTo>
                    <a:pt x="0" y="0"/>
                  </a:moveTo>
                  <a:lnTo>
                    <a:pt x="1356641" y="0"/>
                  </a:lnTo>
                  <a:lnTo>
                    <a:pt x="1356641" y="6055013"/>
                  </a:lnTo>
                  <a:lnTo>
                    <a:pt x="0" y="6055013"/>
                  </a:lnTo>
                  <a:close/>
                </a:path>
              </a:pathLst>
            </a:custGeom>
            <a:solidFill>
              <a:srgbClr val="F4B324"/>
            </a:solidFill>
          </p:spPr>
        </p:sp>
        <p:sp>
          <p:nvSpPr>
            <p:cNvPr name="TextBox 8" id="8"/>
            <p:cNvSpPr txBox="true"/>
            <p:nvPr/>
          </p:nvSpPr>
          <p:spPr>
            <a:xfrm>
              <a:off x="0" y="-38100"/>
              <a:ext cx="1356641" cy="6093112"/>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8071332" y="150596"/>
            <a:ext cx="1072668" cy="998541"/>
          </a:xfrm>
          <a:custGeom>
            <a:avLst/>
            <a:gdLst/>
            <a:ahLst/>
            <a:cxnLst/>
            <a:rect r="r" b="b" t="t" l="l"/>
            <a:pathLst>
              <a:path h="998541" w="1072668">
                <a:moveTo>
                  <a:pt x="0" y="0"/>
                </a:moveTo>
                <a:lnTo>
                  <a:pt x="1072668" y="0"/>
                </a:lnTo>
                <a:lnTo>
                  <a:pt x="1072668" y="998540"/>
                </a:lnTo>
                <a:lnTo>
                  <a:pt x="0" y="998540"/>
                </a:lnTo>
                <a:lnTo>
                  <a:pt x="0" y="0"/>
                </a:lnTo>
                <a:close/>
              </a:path>
            </a:pathLst>
          </a:custGeom>
          <a:blipFill>
            <a:blip r:embed="rId2"/>
            <a:stretch>
              <a:fillRect l="0" t="0" r="0" b="0"/>
            </a:stretch>
          </a:blipFill>
        </p:spPr>
      </p:sp>
      <p:sp>
        <p:nvSpPr>
          <p:cNvPr name="TextBox 10" id="10"/>
          <p:cNvSpPr txBox="true"/>
          <p:nvPr/>
        </p:nvSpPr>
        <p:spPr>
          <a:xfrm rot="0">
            <a:off x="1992046" y="1044361"/>
            <a:ext cx="13231240" cy="659029"/>
          </a:xfrm>
          <a:prstGeom prst="rect">
            <a:avLst/>
          </a:prstGeom>
        </p:spPr>
        <p:txBody>
          <a:bodyPr anchor="t" rtlCol="false" tIns="0" lIns="0" bIns="0" rIns="0">
            <a:spAutoFit/>
          </a:bodyPr>
          <a:lstStyle/>
          <a:p>
            <a:pPr algn="l">
              <a:lnSpc>
                <a:spcPts val="5122"/>
              </a:lnSpc>
              <a:spcBef>
                <a:spcPct val="0"/>
              </a:spcBef>
            </a:pPr>
            <a:r>
              <a:rPr lang="en-US" b="true" sz="3658">
                <a:solidFill>
                  <a:srgbClr val="1C191A"/>
                </a:solidFill>
                <a:latin typeface="Poppins Medium"/>
                <a:ea typeface="Poppins Medium"/>
                <a:cs typeface="Poppins Medium"/>
                <a:sym typeface="Poppins Medium"/>
              </a:rPr>
              <a:t>ROOM CATEGORY PERFORMANCE &amp; BOOKING INSIGHTS</a:t>
            </a:r>
          </a:p>
        </p:txBody>
      </p:sp>
      <p:sp>
        <p:nvSpPr>
          <p:cNvPr name="TextBox 11" id="11"/>
          <p:cNvSpPr txBox="true"/>
          <p:nvPr/>
        </p:nvSpPr>
        <p:spPr>
          <a:xfrm rot="0">
            <a:off x="671052" y="2982477"/>
            <a:ext cx="15569771" cy="6947920"/>
          </a:xfrm>
          <a:prstGeom prst="rect">
            <a:avLst/>
          </a:prstGeom>
        </p:spPr>
        <p:txBody>
          <a:bodyPr anchor="t" rtlCol="false" tIns="0" lIns="0" bIns="0" rIns="0">
            <a:spAutoFit/>
          </a:bodyPr>
          <a:lstStyle/>
          <a:p>
            <a:pPr algn="l" marL="531082" indent="-265541" lvl="1">
              <a:lnSpc>
                <a:spcPts val="3443"/>
              </a:lnSpc>
              <a:buFont typeface="Arial"/>
              <a:buChar char="•"/>
            </a:pPr>
            <a:r>
              <a:rPr lang="en-US" sz="2459">
                <a:solidFill>
                  <a:srgbClr val="1C191A"/>
                </a:solidFill>
                <a:latin typeface="Poppins"/>
                <a:ea typeface="Poppins"/>
                <a:cs typeface="Poppins"/>
                <a:sym typeface="Poppins"/>
              </a:rPr>
              <a:t>A</a:t>
            </a:r>
            <a:r>
              <a:rPr lang="en-US" sz="2459">
                <a:solidFill>
                  <a:srgbClr val="1C191A"/>
                </a:solidFill>
                <a:latin typeface="Poppins"/>
                <a:ea typeface="Poppins"/>
                <a:cs typeface="Poppins"/>
                <a:sym typeface="Poppins"/>
              </a:rPr>
              <a:t>ve</a:t>
            </a:r>
            <a:r>
              <a:rPr lang="en-US" sz="2459">
                <a:solidFill>
                  <a:srgbClr val="1C191A"/>
                </a:solidFill>
                <a:latin typeface="Poppins"/>
                <a:ea typeface="Poppins"/>
                <a:cs typeface="Poppins"/>
                <a:sym typeface="Poppins"/>
              </a:rPr>
              <a:t>RAGE BOOKING LEAD TIME: 4 DAYS, SHOWING MOST BOOKINGS WERE MADE ON SHORT NOTICE.</a:t>
            </a:r>
          </a:p>
          <a:p>
            <a:pPr algn="l" marL="531082" indent="-265541" lvl="1">
              <a:lnSpc>
                <a:spcPts val="3443"/>
              </a:lnSpc>
              <a:buFont typeface="Arial"/>
              <a:buChar char="•"/>
            </a:pPr>
            <a:r>
              <a:rPr lang="en-US" sz="2459">
                <a:solidFill>
                  <a:srgbClr val="1C191A"/>
                </a:solidFill>
                <a:latin typeface="Poppins"/>
                <a:ea typeface="Poppins"/>
                <a:cs typeface="Poppins"/>
                <a:sym typeface="Poppins"/>
              </a:rPr>
              <a:t>TOP REVENUE GENERATOR: ELITE ROOMS EARNED THE MOST, WITH ₹659 MILLION FROM MAY TO JULY.</a:t>
            </a:r>
          </a:p>
          <a:p>
            <a:pPr algn="l" marL="531082" indent="-265541" lvl="1">
              <a:lnSpc>
                <a:spcPts val="3443"/>
              </a:lnSpc>
              <a:buFont typeface="Arial"/>
              <a:buChar char="•"/>
            </a:pPr>
            <a:r>
              <a:rPr lang="en-US" sz="2459">
                <a:solidFill>
                  <a:srgbClr val="1C191A"/>
                </a:solidFill>
                <a:latin typeface="Poppins"/>
                <a:ea typeface="Poppins"/>
                <a:cs typeface="Poppins"/>
                <a:sym typeface="Poppins"/>
              </a:rPr>
              <a:t>LENGTH OF STAY (LOS):</a:t>
            </a:r>
          </a:p>
          <a:p>
            <a:pPr algn="l" marL="1062163" indent="-354054" lvl="2">
              <a:lnSpc>
                <a:spcPts val="3443"/>
              </a:lnSpc>
              <a:buFont typeface="Arial"/>
              <a:buChar char="⚬"/>
            </a:pPr>
            <a:r>
              <a:rPr lang="en-US" sz="2459">
                <a:solidFill>
                  <a:srgbClr val="1C191A"/>
                </a:solidFill>
                <a:latin typeface="Poppins"/>
                <a:ea typeface="Poppins"/>
                <a:cs typeface="Poppins"/>
                <a:sym typeface="Poppins"/>
              </a:rPr>
              <a:t>OVERALL AVERAGE STAY: 2 DAYS</a:t>
            </a:r>
          </a:p>
          <a:p>
            <a:pPr algn="l" marL="1062163" indent="-354054" lvl="2">
              <a:lnSpc>
                <a:spcPts val="3443"/>
              </a:lnSpc>
              <a:buFont typeface="Arial"/>
              <a:buChar char="⚬"/>
            </a:pPr>
            <a:r>
              <a:rPr lang="en-US" sz="2459">
                <a:solidFill>
                  <a:srgbClr val="1C191A"/>
                </a:solidFill>
                <a:latin typeface="Poppins"/>
                <a:ea typeface="Poppins"/>
                <a:cs typeface="Poppins"/>
                <a:sym typeface="Poppins"/>
              </a:rPr>
              <a:t>BUSINESS GUESTS: 2 DAYS</a:t>
            </a:r>
          </a:p>
          <a:p>
            <a:pPr algn="l" marL="1062163" indent="-354054" lvl="2">
              <a:lnSpc>
                <a:spcPts val="3443"/>
              </a:lnSpc>
              <a:buFont typeface="Arial"/>
              <a:buChar char="⚬"/>
            </a:pPr>
            <a:r>
              <a:rPr lang="en-US" sz="2459">
                <a:solidFill>
                  <a:srgbClr val="1C191A"/>
                </a:solidFill>
                <a:latin typeface="Poppins"/>
                <a:ea typeface="Poppins"/>
                <a:cs typeface="Poppins"/>
                <a:sym typeface="Poppins"/>
              </a:rPr>
              <a:t>LUXURY GUESTS: UP TO 3 DAYS, ESPECIALLY IN PREMIUM ROOMS</a:t>
            </a:r>
          </a:p>
          <a:p>
            <a:pPr algn="l" marL="531082" indent="-265541" lvl="1">
              <a:lnSpc>
                <a:spcPts val="3443"/>
              </a:lnSpc>
              <a:buFont typeface="Arial"/>
              <a:buChar char="•"/>
            </a:pPr>
            <a:r>
              <a:rPr lang="en-US" sz="2459">
                <a:solidFill>
                  <a:srgbClr val="1C191A"/>
                </a:solidFill>
                <a:latin typeface="Poppins"/>
                <a:ea typeface="Poppins"/>
                <a:cs typeface="Poppins"/>
                <a:sym typeface="Poppins"/>
              </a:rPr>
              <a:t>REVENUE GROWTH:</a:t>
            </a:r>
          </a:p>
          <a:p>
            <a:pPr algn="l" marL="1062163" indent="-354054" lvl="2">
              <a:lnSpc>
                <a:spcPts val="3443"/>
              </a:lnSpc>
              <a:buFont typeface="Arial"/>
              <a:buChar char="⚬"/>
            </a:pPr>
            <a:r>
              <a:rPr lang="en-US" sz="2459">
                <a:solidFill>
                  <a:srgbClr val="1C191A"/>
                </a:solidFill>
                <a:latin typeface="Poppins"/>
                <a:ea typeface="Poppins"/>
                <a:cs typeface="Poppins"/>
                <a:sym typeface="Poppins"/>
              </a:rPr>
              <a:t>HIGHEST WEEKLY GROWTH: 47.5% IN LATE JUNE</a:t>
            </a:r>
          </a:p>
          <a:p>
            <a:pPr algn="l" marL="1062163" indent="-354054" lvl="2">
              <a:lnSpc>
                <a:spcPts val="3443"/>
              </a:lnSpc>
              <a:buFont typeface="Arial"/>
              <a:buChar char="⚬"/>
            </a:pPr>
            <a:r>
              <a:rPr lang="en-US" sz="2459">
                <a:solidFill>
                  <a:srgbClr val="1C191A"/>
                </a:solidFill>
                <a:latin typeface="Poppins"/>
                <a:ea typeface="Poppins"/>
                <a:cs typeface="Poppins"/>
                <a:sym typeface="Poppins"/>
              </a:rPr>
              <a:t>MONTHLY GROWTH SHOWED UPS AND DOWNS, INDICATING UNEVEN BOOKING PATTERNS.</a:t>
            </a:r>
          </a:p>
          <a:p>
            <a:pPr algn="l">
              <a:lnSpc>
                <a:spcPts val="3443"/>
              </a:lnSpc>
            </a:pPr>
          </a:p>
          <a:p>
            <a:pPr algn="l">
              <a:lnSpc>
                <a:spcPts val="3723"/>
              </a:lnSpc>
            </a:pPr>
            <a:r>
              <a:rPr lang="en-US" sz="2659" b="true">
                <a:solidFill>
                  <a:srgbClr val="1C191A"/>
                </a:solidFill>
                <a:latin typeface="Poppins Bold"/>
                <a:ea typeface="Poppins Bold"/>
                <a:cs typeface="Poppins Bold"/>
                <a:sym typeface="Poppins Bold"/>
              </a:rPr>
              <a:t>CONCLUSION</a:t>
            </a:r>
          </a:p>
          <a:p>
            <a:pPr algn="l">
              <a:lnSpc>
                <a:spcPts val="3723"/>
              </a:lnSpc>
            </a:pPr>
          </a:p>
          <a:p>
            <a:pPr algn="l">
              <a:lnSpc>
                <a:spcPts val="3443"/>
              </a:lnSpc>
            </a:pPr>
            <a:r>
              <a:rPr lang="en-US" sz="2459">
                <a:solidFill>
                  <a:srgbClr val="1C191A"/>
                </a:solidFill>
                <a:latin typeface="Poppins"/>
                <a:ea typeface="Poppins"/>
                <a:cs typeface="Poppins"/>
                <a:sym typeface="Poppins"/>
              </a:rPr>
              <a:t> ELITE ROOMS MADE THE HIGHEST REVENUE, AND LUXURY HOTELS HAD LONGER GUEST STAYS. MOST GUESTS BOOKED JUST A FEW DAYS IN ADVANCE AND STAYED FOR 2 DAYS. REVENUE GROWTH PEAKED IN LATE JUNE BUT WAS NOT STEADY, SHOWING IRREGULAR BOOKING TRENDS.</a:t>
            </a:r>
          </a:p>
          <a:p>
            <a:pPr algn="l">
              <a:lnSpc>
                <a:spcPts val="3443"/>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240823" y="0"/>
            <a:ext cx="2047177" cy="10287000"/>
            <a:chOff x="0" y="0"/>
            <a:chExt cx="539174" cy="2709333"/>
          </a:xfrm>
        </p:grpSpPr>
        <p:sp>
          <p:nvSpPr>
            <p:cNvPr name="Freeform 3" id="3"/>
            <p:cNvSpPr/>
            <p:nvPr/>
          </p:nvSpPr>
          <p:spPr>
            <a:xfrm flipH="false" flipV="false" rot="0">
              <a:off x="0" y="0"/>
              <a:ext cx="539174" cy="2709333"/>
            </a:xfrm>
            <a:custGeom>
              <a:avLst/>
              <a:gdLst/>
              <a:ahLst/>
              <a:cxnLst/>
              <a:rect r="r" b="b" t="t" l="l"/>
              <a:pathLst>
                <a:path h="2709333" w="539174">
                  <a:moveTo>
                    <a:pt x="0" y="0"/>
                  </a:moveTo>
                  <a:lnTo>
                    <a:pt x="539174" y="0"/>
                  </a:lnTo>
                  <a:lnTo>
                    <a:pt x="539174" y="2709333"/>
                  </a:lnTo>
                  <a:lnTo>
                    <a:pt x="0" y="2709333"/>
                  </a:lnTo>
                  <a:close/>
                </a:path>
              </a:pathLst>
            </a:custGeom>
            <a:solidFill>
              <a:srgbClr val="1C191A"/>
            </a:solidFill>
          </p:spPr>
        </p:sp>
        <p:sp>
          <p:nvSpPr>
            <p:cNvPr name="TextBox 4" id="4"/>
            <p:cNvSpPr txBox="true"/>
            <p:nvPr/>
          </p:nvSpPr>
          <p:spPr>
            <a:xfrm>
              <a:off x="0" y="-38100"/>
              <a:ext cx="539174" cy="2747433"/>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7709521" y="9753521"/>
            <a:ext cx="1156984" cy="0"/>
          </a:xfrm>
          <a:prstGeom prst="line">
            <a:avLst/>
          </a:prstGeom>
          <a:ln cap="flat" w="38100">
            <a:solidFill>
              <a:srgbClr val="1C191A"/>
            </a:solidFill>
            <a:prstDash val="solid"/>
            <a:headEnd type="none" len="sm" w="sm"/>
            <a:tailEnd type="arrow" len="sm" w="med"/>
          </a:ln>
        </p:spPr>
      </p:sp>
      <p:grpSp>
        <p:nvGrpSpPr>
          <p:cNvPr name="Group 6" id="6"/>
          <p:cNvGrpSpPr/>
          <p:nvPr/>
        </p:nvGrpSpPr>
        <p:grpSpPr>
          <a:xfrm rot="0">
            <a:off x="-2016447" y="-166846"/>
            <a:ext cx="2379592" cy="10620692"/>
            <a:chOff x="0" y="0"/>
            <a:chExt cx="1356641" cy="6055012"/>
          </a:xfrm>
        </p:grpSpPr>
        <p:sp>
          <p:nvSpPr>
            <p:cNvPr name="Freeform 7" id="7"/>
            <p:cNvSpPr/>
            <p:nvPr/>
          </p:nvSpPr>
          <p:spPr>
            <a:xfrm flipH="false" flipV="false" rot="0">
              <a:off x="0" y="0"/>
              <a:ext cx="1356641" cy="6055013"/>
            </a:xfrm>
            <a:custGeom>
              <a:avLst/>
              <a:gdLst/>
              <a:ahLst/>
              <a:cxnLst/>
              <a:rect r="r" b="b" t="t" l="l"/>
              <a:pathLst>
                <a:path h="6055013" w="1356641">
                  <a:moveTo>
                    <a:pt x="0" y="0"/>
                  </a:moveTo>
                  <a:lnTo>
                    <a:pt x="1356641" y="0"/>
                  </a:lnTo>
                  <a:lnTo>
                    <a:pt x="1356641" y="6055013"/>
                  </a:lnTo>
                  <a:lnTo>
                    <a:pt x="0" y="6055013"/>
                  </a:lnTo>
                  <a:close/>
                </a:path>
              </a:pathLst>
            </a:custGeom>
            <a:solidFill>
              <a:srgbClr val="F4B324"/>
            </a:solidFill>
          </p:spPr>
        </p:sp>
        <p:sp>
          <p:nvSpPr>
            <p:cNvPr name="TextBox 8" id="8"/>
            <p:cNvSpPr txBox="true"/>
            <p:nvPr/>
          </p:nvSpPr>
          <p:spPr>
            <a:xfrm>
              <a:off x="0" y="-38100"/>
              <a:ext cx="1356641" cy="6093112"/>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8071332" y="150596"/>
            <a:ext cx="1072668" cy="998541"/>
          </a:xfrm>
          <a:custGeom>
            <a:avLst/>
            <a:gdLst/>
            <a:ahLst/>
            <a:cxnLst/>
            <a:rect r="r" b="b" t="t" l="l"/>
            <a:pathLst>
              <a:path h="998541" w="1072668">
                <a:moveTo>
                  <a:pt x="0" y="0"/>
                </a:moveTo>
                <a:lnTo>
                  <a:pt x="1072668" y="0"/>
                </a:lnTo>
                <a:lnTo>
                  <a:pt x="1072668" y="998540"/>
                </a:lnTo>
                <a:lnTo>
                  <a:pt x="0" y="998540"/>
                </a:lnTo>
                <a:lnTo>
                  <a:pt x="0" y="0"/>
                </a:lnTo>
                <a:close/>
              </a:path>
            </a:pathLst>
          </a:custGeom>
          <a:blipFill>
            <a:blip r:embed="rId2"/>
            <a:stretch>
              <a:fillRect l="0" t="0" r="0" b="0"/>
            </a:stretch>
          </a:blipFill>
        </p:spPr>
      </p:sp>
      <p:sp>
        <p:nvSpPr>
          <p:cNvPr name="TextBox 10" id="10"/>
          <p:cNvSpPr txBox="true"/>
          <p:nvPr/>
        </p:nvSpPr>
        <p:spPr>
          <a:xfrm rot="0">
            <a:off x="3860352" y="1044361"/>
            <a:ext cx="10012304" cy="659029"/>
          </a:xfrm>
          <a:prstGeom prst="rect">
            <a:avLst/>
          </a:prstGeom>
        </p:spPr>
        <p:txBody>
          <a:bodyPr anchor="t" rtlCol="false" tIns="0" lIns="0" bIns="0" rIns="0">
            <a:spAutoFit/>
          </a:bodyPr>
          <a:lstStyle/>
          <a:p>
            <a:pPr algn="l">
              <a:lnSpc>
                <a:spcPts val="5122"/>
              </a:lnSpc>
              <a:spcBef>
                <a:spcPct val="0"/>
              </a:spcBef>
            </a:pPr>
            <a:r>
              <a:rPr lang="en-US" b="true" sz="3658">
                <a:solidFill>
                  <a:srgbClr val="1C191A"/>
                </a:solidFill>
                <a:latin typeface="Poppins Medium"/>
                <a:ea typeface="Poppins Medium"/>
                <a:cs typeface="Poppins Medium"/>
                <a:sym typeface="Poppins Medium"/>
              </a:rPr>
              <a:t>CANCELLATIONS &amp; LOST REVENUE ANALYSIS</a:t>
            </a:r>
          </a:p>
        </p:txBody>
      </p:sp>
      <p:sp>
        <p:nvSpPr>
          <p:cNvPr name="TextBox 11" id="11"/>
          <p:cNvSpPr txBox="true"/>
          <p:nvPr/>
        </p:nvSpPr>
        <p:spPr>
          <a:xfrm rot="0">
            <a:off x="1028700" y="2244971"/>
            <a:ext cx="14826940" cy="7805170"/>
          </a:xfrm>
          <a:prstGeom prst="rect">
            <a:avLst/>
          </a:prstGeom>
        </p:spPr>
        <p:txBody>
          <a:bodyPr anchor="t" rtlCol="false" tIns="0" lIns="0" bIns="0" rIns="0">
            <a:spAutoFit/>
          </a:bodyPr>
          <a:lstStyle/>
          <a:p>
            <a:pPr algn="l" marL="531082" indent="-265541" lvl="1">
              <a:lnSpc>
                <a:spcPts val="3443"/>
              </a:lnSpc>
              <a:buFont typeface="Arial"/>
              <a:buChar char="•"/>
            </a:pPr>
            <a:r>
              <a:rPr lang="en-US" sz="2459">
                <a:solidFill>
                  <a:srgbClr val="1C191A"/>
                </a:solidFill>
                <a:latin typeface="Poppins"/>
                <a:ea typeface="Poppins"/>
                <a:cs typeface="Poppins"/>
                <a:sym typeface="Poppins"/>
              </a:rPr>
              <a:t>OVERALL CANCELLATI</a:t>
            </a:r>
            <a:r>
              <a:rPr lang="en-US" sz="2459">
                <a:solidFill>
                  <a:srgbClr val="1C191A"/>
                </a:solidFill>
                <a:latin typeface="Poppins"/>
                <a:ea typeface="Poppins"/>
                <a:cs typeface="Poppins"/>
                <a:sym typeface="Poppins"/>
              </a:rPr>
              <a:t>on Rate: 24.83%, causing a revenu</a:t>
            </a:r>
            <a:r>
              <a:rPr lang="en-US" sz="2459">
                <a:solidFill>
                  <a:srgbClr val="1C191A"/>
                </a:solidFill>
                <a:latin typeface="Poppins"/>
                <a:ea typeface="Poppins"/>
                <a:cs typeface="Poppins"/>
                <a:sym typeface="Poppins"/>
              </a:rPr>
              <a:t>E LOSS OF ₹298.77 MILLION.</a:t>
            </a:r>
          </a:p>
          <a:p>
            <a:pPr algn="l" marL="531082" indent="-265541" lvl="1">
              <a:lnSpc>
                <a:spcPts val="3443"/>
              </a:lnSpc>
              <a:buFont typeface="Arial"/>
              <a:buChar char="•"/>
            </a:pPr>
            <a:r>
              <a:rPr lang="en-US" sz="2459">
                <a:solidFill>
                  <a:srgbClr val="1C191A"/>
                </a:solidFill>
                <a:latin typeface="Poppins"/>
                <a:ea typeface="Poppins"/>
                <a:cs typeface="Poppins"/>
                <a:sym typeface="Poppins"/>
              </a:rPr>
              <a:t>MONTHLY LOSS BREAKDOWN:</a:t>
            </a:r>
          </a:p>
          <a:p>
            <a:pPr algn="l" marL="1062163" indent="-354054" lvl="2">
              <a:lnSpc>
                <a:spcPts val="3443"/>
              </a:lnSpc>
              <a:buFont typeface="Arial"/>
              <a:buChar char="⚬"/>
            </a:pPr>
            <a:r>
              <a:rPr lang="en-US" sz="2459">
                <a:solidFill>
                  <a:srgbClr val="1C191A"/>
                </a:solidFill>
                <a:latin typeface="Poppins"/>
                <a:ea typeface="Poppins"/>
                <a:cs typeface="Poppins"/>
                <a:sym typeface="Poppins"/>
              </a:rPr>
              <a:t>MAY: ₹98.8 MILLION</a:t>
            </a:r>
          </a:p>
          <a:p>
            <a:pPr algn="l" marL="1062163" indent="-354054" lvl="2">
              <a:lnSpc>
                <a:spcPts val="3443"/>
              </a:lnSpc>
              <a:buFont typeface="Arial"/>
              <a:buChar char="⚬"/>
            </a:pPr>
            <a:r>
              <a:rPr lang="en-US" sz="2459">
                <a:solidFill>
                  <a:srgbClr val="1C191A"/>
                </a:solidFill>
                <a:latin typeface="Poppins"/>
                <a:ea typeface="Poppins"/>
                <a:cs typeface="Poppins"/>
                <a:sym typeface="Poppins"/>
              </a:rPr>
              <a:t>JUNE: ₹98.0 MILLION</a:t>
            </a:r>
          </a:p>
          <a:p>
            <a:pPr algn="l" marL="1062163" indent="-354054" lvl="2">
              <a:lnSpc>
                <a:spcPts val="3443"/>
              </a:lnSpc>
              <a:buFont typeface="Arial"/>
              <a:buChar char="⚬"/>
            </a:pPr>
            <a:r>
              <a:rPr lang="en-US" sz="2459">
                <a:solidFill>
                  <a:srgbClr val="1C191A"/>
                </a:solidFill>
                <a:latin typeface="Poppins"/>
                <a:ea typeface="Poppins"/>
                <a:cs typeface="Poppins"/>
                <a:sym typeface="Poppins"/>
              </a:rPr>
              <a:t>JULY: ₹102.0 MILLION</a:t>
            </a:r>
          </a:p>
          <a:p>
            <a:pPr algn="l" marL="531082" indent="-265541" lvl="1">
              <a:lnSpc>
                <a:spcPts val="3443"/>
              </a:lnSpc>
              <a:buFont typeface="Arial"/>
              <a:buChar char="•"/>
            </a:pPr>
            <a:r>
              <a:rPr lang="en-US" sz="2459">
                <a:solidFill>
                  <a:srgbClr val="1C191A"/>
                </a:solidFill>
                <a:latin typeface="Poppins"/>
                <a:ea typeface="Poppins"/>
                <a:cs typeface="Poppins"/>
                <a:sym typeface="Poppins"/>
              </a:rPr>
              <a:t>BY HOTEL TYPE:</a:t>
            </a:r>
          </a:p>
          <a:p>
            <a:pPr algn="l" marL="1062163" indent="-354054" lvl="2">
              <a:lnSpc>
                <a:spcPts val="3443"/>
              </a:lnSpc>
              <a:buFont typeface="Arial"/>
              <a:buChar char="⚬"/>
            </a:pPr>
            <a:r>
              <a:rPr lang="en-US" sz="2459">
                <a:solidFill>
                  <a:srgbClr val="1C191A"/>
                </a:solidFill>
                <a:latin typeface="Poppins"/>
                <a:ea typeface="Poppins"/>
                <a:cs typeface="Poppins"/>
                <a:sym typeface="Poppins"/>
              </a:rPr>
              <a:t>LUXURY HOTELS (PRESIDENTIAL ROOMS): 25.1% CANCELLATION RATE</a:t>
            </a:r>
          </a:p>
          <a:p>
            <a:pPr algn="l" marL="1062163" indent="-354054" lvl="2">
              <a:lnSpc>
                <a:spcPts val="3443"/>
              </a:lnSpc>
              <a:buFont typeface="Arial"/>
              <a:buChar char="⚬"/>
            </a:pPr>
            <a:r>
              <a:rPr lang="en-US" sz="2459">
                <a:solidFill>
                  <a:srgbClr val="1C191A"/>
                </a:solidFill>
                <a:latin typeface="Poppins"/>
                <a:ea typeface="Poppins"/>
                <a:cs typeface="Poppins"/>
                <a:sym typeface="Poppins"/>
              </a:rPr>
              <a:t>BUSINESS HOTELS: 23.9% CANCELLATION RATE</a:t>
            </a:r>
          </a:p>
          <a:p>
            <a:pPr algn="l" marL="531082" indent="-265541" lvl="1">
              <a:lnSpc>
                <a:spcPts val="3443"/>
              </a:lnSpc>
              <a:buFont typeface="Arial"/>
              <a:buChar char="•"/>
            </a:pPr>
            <a:r>
              <a:rPr lang="en-US" sz="2459">
                <a:solidFill>
                  <a:srgbClr val="1C191A"/>
                </a:solidFill>
                <a:latin typeface="Poppins"/>
                <a:ea typeface="Poppins"/>
                <a:cs typeface="Poppins"/>
                <a:sym typeface="Poppins"/>
              </a:rPr>
              <a:t>WEEKLY TRENDS: STAYED STEADY BETWEEN 24% AND 25.5%.</a:t>
            </a:r>
          </a:p>
          <a:p>
            <a:pPr algn="l" marL="531082" indent="-265541" lvl="1">
              <a:lnSpc>
                <a:spcPts val="3443"/>
              </a:lnSpc>
              <a:buFont typeface="Arial"/>
              <a:buChar char="•"/>
            </a:pPr>
            <a:r>
              <a:rPr lang="en-US" sz="2459">
                <a:solidFill>
                  <a:srgbClr val="1C191A"/>
                </a:solidFill>
                <a:latin typeface="Poppins"/>
                <a:ea typeface="Poppins"/>
                <a:cs typeface="Poppins"/>
                <a:sym typeface="Poppins"/>
              </a:rPr>
              <a:t>PRICING IMPACT: DESPITE A HIGH ADR OF ₹14,920, CANCELLATION RATES DIDN’T IMPROVE MUCH.</a:t>
            </a:r>
          </a:p>
          <a:p>
            <a:pPr algn="l">
              <a:lnSpc>
                <a:spcPts val="3443"/>
              </a:lnSpc>
            </a:pPr>
          </a:p>
          <a:p>
            <a:pPr algn="l">
              <a:lnSpc>
                <a:spcPts val="3723"/>
              </a:lnSpc>
            </a:pPr>
            <a:r>
              <a:rPr lang="en-US" sz="2659" b="true">
                <a:solidFill>
                  <a:srgbClr val="1C191A"/>
                </a:solidFill>
                <a:latin typeface="Poppins Bold"/>
                <a:ea typeface="Poppins Bold"/>
                <a:cs typeface="Poppins Bold"/>
                <a:sym typeface="Poppins Bold"/>
              </a:rPr>
              <a:t>CONCLUSION </a:t>
            </a:r>
          </a:p>
          <a:p>
            <a:pPr algn="l">
              <a:lnSpc>
                <a:spcPts val="3723"/>
              </a:lnSpc>
            </a:pPr>
          </a:p>
          <a:p>
            <a:pPr algn="l">
              <a:lnSpc>
                <a:spcPts val="3443"/>
              </a:lnSpc>
            </a:pPr>
            <a:r>
              <a:rPr lang="en-US" sz="2459">
                <a:solidFill>
                  <a:srgbClr val="1C191A"/>
                </a:solidFill>
                <a:latin typeface="Poppins"/>
                <a:ea typeface="Poppins"/>
                <a:cs typeface="Poppins"/>
                <a:sym typeface="Poppins"/>
              </a:rPr>
              <a:t> CANCELLATIONS STAYED HIGH AND STABLE, LEADING TO NEARLY ₹300 MILLION IN REVENUE LOSS ACROSS ALL MONTHS. WEEKLY TRENDS SHOWED LITTLE CHANGE, AND EVEN PREMIUM PRICING DIDN’T REDUCE CANCELLATIONS. THIS HIGHLIGHTS THE NEED FOR BETTER BOOKING POLICIES AND GUEST RETENTION EFFORTS.</a:t>
            </a:r>
          </a:p>
          <a:p>
            <a:pPr algn="l">
              <a:lnSpc>
                <a:spcPts val="3443"/>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AutoShape 3" id="3"/>
          <p:cNvSpPr/>
          <p:nvPr/>
        </p:nvSpPr>
        <p:spPr>
          <a:xfrm>
            <a:off x="9842081" y="9106535"/>
            <a:ext cx="3000292" cy="0"/>
          </a:xfrm>
          <a:prstGeom prst="line">
            <a:avLst/>
          </a:prstGeom>
          <a:ln cap="flat" w="38100">
            <a:solidFill>
              <a:srgbClr val="FFFFFF"/>
            </a:solidFill>
            <a:prstDash val="solid"/>
            <a:headEnd type="none" len="sm" w="sm"/>
            <a:tailEnd type="none" len="sm" w="sm"/>
          </a:ln>
        </p:spPr>
      </p:sp>
      <p:grpSp>
        <p:nvGrpSpPr>
          <p:cNvPr name="Group 4" id="4"/>
          <p:cNvGrpSpPr/>
          <p:nvPr/>
        </p:nvGrpSpPr>
        <p:grpSpPr>
          <a:xfrm rot="0">
            <a:off x="-1522073" y="-166846"/>
            <a:ext cx="3302424" cy="10620692"/>
            <a:chOff x="0" y="0"/>
            <a:chExt cx="1882761" cy="6055012"/>
          </a:xfrm>
        </p:grpSpPr>
        <p:sp>
          <p:nvSpPr>
            <p:cNvPr name="Freeform 5" id="5"/>
            <p:cNvSpPr/>
            <p:nvPr/>
          </p:nvSpPr>
          <p:spPr>
            <a:xfrm flipH="false" flipV="false" rot="0">
              <a:off x="0" y="0"/>
              <a:ext cx="1882760" cy="6055013"/>
            </a:xfrm>
            <a:custGeom>
              <a:avLst/>
              <a:gdLst/>
              <a:ahLst/>
              <a:cxnLst/>
              <a:rect r="r" b="b" t="t" l="l"/>
              <a:pathLst>
                <a:path h="6055013" w="1882760">
                  <a:moveTo>
                    <a:pt x="0" y="0"/>
                  </a:moveTo>
                  <a:lnTo>
                    <a:pt x="1882760" y="0"/>
                  </a:lnTo>
                  <a:lnTo>
                    <a:pt x="1882760" y="6055013"/>
                  </a:lnTo>
                  <a:lnTo>
                    <a:pt x="0" y="6055013"/>
                  </a:lnTo>
                  <a:close/>
                </a:path>
              </a:pathLst>
            </a:custGeom>
            <a:solidFill>
              <a:srgbClr val="FFFFFF"/>
            </a:solidFill>
          </p:spPr>
        </p:sp>
        <p:sp>
          <p:nvSpPr>
            <p:cNvPr name="TextBox 6" id="6"/>
            <p:cNvSpPr txBox="true"/>
            <p:nvPr/>
          </p:nvSpPr>
          <p:spPr>
            <a:xfrm>
              <a:off x="0" y="-38100"/>
              <a:ext cx="1882761" cy="6093112"/>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5580249" y="7766370"/>
            <a:ext cx="2707751" cy="2520630"/>
          </a:xfrm>
          <a:custGeom>
            <a:avLst/>
            <a:gdLst/>
            <a:ahLst/>
            <a:cxnLst/>
            <a:rect r="r" b="b" t="t" l="l"/>
            <a:pathLst>
              <a:path h="2520630" w="2707751">
                <a:moveTo>
                  <a:pt x="0" y="0"/>
                </a:moveTo>
                <a:lnTo>
                  <a:pt x="2707751" y="0"/>
                </a:lnTo>
                <a:lnTo>
                  <a:pt x="2707751" y="2520630"/>
                </a:lnTo>
                <a:lnTo>
                  <a:pt x="0" y="2520630"/>
                </a:lnTo>
                <a:lnTo>
                  <a:pt x="0" y="0"/>
                </a:lnTo>
                <a:close/>
              </a:path>
            </a:pathLst>
          </a:custGeom>
          <a:blipFill>
            <a:blip r:embed="rId3"/>
            <a:stretch>
              <a:fillRect l="0" t="0" r="0" b="0"/>
            </a:stretch>
          </a:blipFill>
        </p:spPr>
      </p:sp>
      <p:sp>
        <p:nvSpPr>
          <p:cNvPr name="TextBox 8" id="8"/>
          <p:cNvSpPr txBox="true"/>
          <p:nvPr/>
        </p:nvSpPr>
        <p:spPr>
          <a:xfrm rot="0">
            <a:off x="8425445" y="4835465"/>
            <a:ext cx="8833855" cy="1251965"/>
          </a:xfrm>
          <a:prstGeom prst="rect">
            <a:avLst/>
          </a:prstGeom>
        </p:spPr>
        <p:txBody>
          <a:bodyPr anchor="t" rtlCol="false" tIns="0" lIns="0" bIns="0" rIns="0">
            <a:spAutoFit/>
          </a:bodyPr>
          <a:lstStyle/>
          <a:p>
            <a:pPr algn="r">
              <a:lnSpc>
                <a:spcPts val="9176"/>
              </a:lnSpc>
            </a:pPr>
            <a:r>
              <a:rPr lang="en-US" b="true" sz="8049" spc="1352">
                <a:solidFill>
                  <a:srgbClr val="FFFFFF"/>
                </a:solidFill>
                <a:latin typeface="Poppins Bold"/>
                <a:ea typeface="Poppins Bold"/>
                <a:cs typeface="Poppins Bold"/>
                <a:sym typeface="Poppins Bold"/>
              </a:rPr>
              <a:t>THANK YOU</a:t>
            </a:r>
          </a:p>
        </p:txBody>
      </p:sp>
      <p:sp>
        <p:nvSpPr>
          <p:cNvPr name="TextBox 9" id="9"/>
          <p:cNvSpPr txBox="true"/>
          <p:nvPr/>
        </p:nvSpPr>
        <p:spPr>
          <a:xfrm rot="0">
            <a:off x="15167202" y="2284176"/>
            <a:ext cx="1754028" cy="798830"/>
          </a:xfrm>
          <a:prstGeom prst="rect">
            <a:avLst/>
          </a:prstGeom>
        </p:spPr>
        <p:txBody>
          <a:bodyPr anchor="t" rtlCol="false" tIns="0" lIns="0" bIns="0" rIns="0">
            <a:spAutoFit/>
          </a:bodyPr>
          <a:lstStyle/>
          <a:p>
            <a:pPr algn="ctr">
              <a:lnSpc>
                <a:spcPts val="3219"/>
              </a:lnSpc>
              <a:spcBef>
                <a:spcPct val="0"/>
              </a:spcBef>
            </a:pPr>
            <a:r>
              <a:rPr lang="en-US" b="true" sz="2299">
                <a:solidFill>
                  <a:srgbClr val="1C191A"/>
                </a:solidFill>
                <a:latin typeface="Poppins Medium"/>
                <a:ea typeface="Poppins Medium"/>
                <a:cs typeface="Poppins Medium"/>
                <a:sym typeface="Poppins Medium"/>
              </a:rPr>
              <a:t>BROCELLE HOTEL</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0052333" cy="10287000"/>
            <a:chOff x="0" y="0"/>
            <a:chExt cx="2647528" cy="2709333"/>
          </a:xfrm>
        </p:grpSpPr>
        <p:sp>
          <p:nvSpPr>
            <p:cNvPr name="Freeform 3" id="3"/>
            <p:cNvSpPr/>
            <p:nvPr/>
          </p:nvSpPr>
          <p:spPr>
            <a:xfrm flipH="false" flipV="false" rot="0">
              <a:off x="0" y="0"/>
              <a:ext cx="2647528" cy="2709333"/>
            </a:xfrm>
            <a:custGeom>
              <a:avLst/>
              <a:gdLst/>
              <a:ahLst/>
              <a:cxnLst/>
              <a:rect r="r" b="b" t="t" l="l"/>
              <a:pathLst>
                <a:path h="2709333" w="2647528">
                  <a:moveTo>
                    <a:pt x="0" y="0"/>
                  </a:moveTo>
                  <a:lnTo>
                    <a:pt x="2647528" y="0"/>
                  </a:lnTo>
                  <a:lnTo>
                    <a:pt x="2647528" y="2709333"/>
                  </a:lnTo>
                  <a:lnTo>
                    <a:pt x="0" y="2709333"/>
                  </a:lnTo>
                  <a:close/>
                </a:path>
              </a:pathLst>
            </a:custGeom>
            <a:solidFill>
              <a:srgbClr val="1C191A"/>
            </a:solidFill>
          </p:spPr>
        </p:sp>
        <p:sp>
          <p:nvSpPr>
            <p:cNvPr name="TextBox 4" id="4"/>
            <p:cNvSpPr txBox="true"/>
            <p:nvPr/>
          </p:nvSpPr>
          <p:spPr>
            <a:xfrm>
              <a:off x="0" y="-38100"/>
              <a:ext cx="2647528" cy="2747433"/>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5026166" y="927905"/>
            <a:ext cx="5026166" cy="5143500"/>
            <a:chOff x="0" y="0"/>
            <a:chExt cx="1323764" cy="1354667"/>
          </a:xfrm>
        </p:grpSpPr>
        <p:sp>
          <p:nvSpPr>
            <p:cNvPr name="Freeform 6" id="6"/>
            <p:cNvSpPr/>
            <p:nvPr/>
          </p:nvSpPr>
          <p:spPr>
            <a:xfrm flipH="false" flipV="false" rot="0">
              <a:off x="0" y="0"/>
              <a:ext cx="1323764" cy="1354667"/>
            </a:xfrm>
            <a:custGeom>
              <a:avLst/>
              <a:gdLst/>
              <a:ahLst/>
              <a:cxnLst/>
              <a:rect r="r" b="b" t="t" l="l"/>
              <a:pathLst>
                <a:path h="1354667" w="1323764">
                  <a:moveTo>
                    <a:pt x="0" y="0"/>
                  </a:moveTo>
                  <a:lnTo>
                    <a:pt x="1323764" y="0"/>
                  </a:lnTo>
                  <a:lnTo>
                    <a:pt x="1323764" y="1354667"/>
                  </a:lnTo>
                  <a:lnTo>
                    <a:pt x="0" y="1354667"/>
                  </a:lnTo>
                  <a:close/>
                </a:path>
              </a:pathLst>
            </a:custGeom>
            <a:solidFill>
              <a:srgbClr val="07A5C3"/>
            </a:solidFill>
          </p:spPr>
        </p:sp>
        <p:sp>
          <p:nvSpPr>
            <p:cNvPr name="TextBox 7" id="7"/>
            <p:cNvSpPr txBox="true"/>
            <p:nvPr/>
          </p:nvSpPr>
          <p:spPr>
            <a:xfrm>
              <a:off x="0" y="-38100"/>
              <a:ext cx="1323764" cy="1392767"/>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411682" y="1427867"/>
            <a:ext cx="7228969" cy="7431266"/>
            <a:chOff x="0" y="0"/>
            <a:chExt cx="1119956" cy="1151298"/>
          </a:xfrm>
        </p:grpSpPr>
        <p:sp>
          <p:nvSpPr>
            <p:cNvPr name="Freeform 9" id="9"/>
            <p:cNvSpPr/>
            <p:nvPr/>
          </p:nvSpPr>
          <p:spPr>
            <a:xfrm flipH="false" flipV="false" rot="0">
              <a:off x="0" y="0"/>
              <a:ext cx="1119956" cy="1151298"/>
            </a:xfrm>
            <a:custGeom>
              <a:avLst/>
              <a:gdLst/>
              <a:ahLst/>
              <a:cxnLst/>
              <a:rect r="r" b="b" t="t" l="l"/>
              <a:pathLst>
                <a:path h="1151298" w="1119956">
                  <a:moveTo>
                    <a:pt x="0" y="0"/>
                  </a:moveTo>
                  <a:lnTo>
                    <a:pt x="1119956" y="0"/>
                  </a:lnTo>
                  <a:lnTo>
                    <a:pt x="1119956" y="1151298"/>
                  </a:lnTo>
                  <a:lnTo>
                    <a:pt x="0" y="1151298"/>
                  </a:lnTo>
                  <a:close/>
                </a:path>
              </a:pathLst>
            </a:custGeom>
            <a:blipFill>
              <a:blip r:embed="rId2"/>
              <a:stretch>
                <a:fillRect l="-27098" t="0" r="-27098" b="0"/>
              </a:stretch>
            </a:blipFill>
          </p:spPr>
        </p:sp>
      </p:grpSp>
      <p:sp>
        <p:nvSpPr>
          <p:cNvPr name="TextBox 10" id="10"/>
          <p:cNvSpPr txBox="true"/>
          <p:nvPr/>
        </p:nvSpPr>
        <p:spPr>
          <a:xfrm rot="0">
            <a:off x="10308359" y="1485432"/>
            <a:ext cx="7802783" cy="7019570"/>
          </a:xfrm>
          <a:prstGeom prst="rect">
            <a:avLst/>
          </a:prstGeom>
        </p:spPr>
        <p:txBody>
          <a:bodyPr anchor="t" rtlCol="false" tIns="0" lIns="0" bIns="0" rIns="0">
            <a:spAutoFit/>
          </a:bodyPr>
          <a:lstStyle/>
          <a:p>
            <a:pPr algn="l">
              <a:lnSpc>
                <a:spcPts val="3298"/>
              </a:lnSpc>
            </a:pPr>
            <a:r>
              <a:rPr lang="en-US" sz="2356" b="true">
                <a:solidFill>
                  <a:srgbClr val="1C191A"/>
                </a:solidFill>
                <a:latin typeface="Poppins Medium"/>
                <a:ea typeface="Poppins Medium"/>
                <a:cs typeface="Poppins Medium"/>
                <a:sym typeface="Poppins Medium"/>
              </a:rPr>
              <a:t>THIS PROJECT FOCUSES ON ITC HOTELS, ONE OF INDIA’S TOP LUXURY HOTEL CHAINS. USING REAL-WORLD DATA, WE ANALYZED IMPORTANT FACTORS LIKE ROOM REVENUE, OCCUPANCY RATES, BOOKING PATTERNS, AND CANCELLATIONS. OUR GOAL WAS TO FIND WAYS TO IMPROVE REVENUE, INCREASE OCCUPANCY, AND ENHANCE THE GUEST EXPERIENCE USING DATA ANALYSIS.</a:t>
            </a:r>
          </a:p>
          <a:p>
            <a:pPr algn="l">
              <a:lnSpc>
                <a:spcPts val="3298"/>
              </a:lnSpc>
            </a:pPr>
            <a:r>
              <a:rPr lang="en-US" sz="2356" b="true">
                <a:solidFill>
                  <a:srgbClr val="1C191A"/>
                </a:solidFill>
                <a:latin typeface="Poppins Medium"/>
                <a:ea typeface="Poppins Medium"/>
                <a:cs typeface="Poppins Medium"/>
                <a:sym typeface="Poppins Medium"/>
              </a:rPr>
              <a:t>WE CREATED VISUAL DASHBOARDS AND USED PREDICTIVE MODELS TO GAIN USEFUL INSIGHTS. THESE INSIGHTS HELP IN MAKING BETTER DECISIONS IN AREAS LIKE OPERATIONS, MARKETING, AND REVENUE MANAGEMENT.</a:t>
            </a:r>
          </a:p>
          <a:p>
            <a:pPr algn="l">
              <a:lnSpc>
                <a:spcPts val="3298"/>
              </a:lnSpc>
            </a:pPr>
            <a:r>
              <a:rPr lang="en-US" sz="2356" b="true">
                <a:solidFill>
                  <a:srgbClr val="1C191A"/>
                </a:solidFill>
                <a:latin typeface="Poppins Medium"/>
                <a:ea typeface="Poppins Medium"/>
                <a:cs typeface="Poppins Medium"/>
                <a:sym typeface="Poppins Medium"/>
              </a:rPr>
              <a:t>OVERALL, THIS PROJECT SHOWS HOW DATA AND BUSINESS INTELLIGENCE CAN SUPPORT THE GROWTH AND SUCCESS OF LUXURY HOTELS LIKE ITC.</a:t>
            </a:r>
          </a:p>
          <a:p>
            <a:pPr algn="l">
              <a:lnSpc>
                <a:spcPts val="3298"/>
              </a:lnSpc>
              <a:spcBef>
                <a:spcPct val="0"/>
              </a:spcBef>
            </a:pPr>
          </a:p>
        </p:txBody>
      </p:sp>
      <p:sp>
        <p:nvSpPr>
          <p:cNvPr name="AutoShape 11" id="11"/>
          <p:cNvSpPr/>
          <p:nvPr/>
        </p:nvSpPr>
        <p:spPr>
          <a:xfrm>
            <a:off x="10826090" y="8865686"/>
            <a:ext cx="909373" cy="0"/>
          </a:xfrm>
          <a:prstGeom prst="line">
            <a:avLst/>
          </a:prstGeom>
          <a:ln cap="flat" w="38100">
            <a:solidFill>
              <a:srgbClr val="000000"/>
            </a:solidFill>
            <a:prstDash val="solid"/>
            <a:headEnd type="none" len="sm" w="sm"/>
            <a:tailEnd type="arrow" len="sm" w="med"/>
          </a:ln>
        </p:spPr>
      </p:sp>
      <p:sp>
        <p:nvSpPr>
          <p:cNvPr name="TextBox 12" id="12"/>
          <p:cNvSpPr txBox="true"/>
          <p:nvPr/>
        </p:nvSpPr>
        <p:spPr>
          <a:xfrm rot="0">
            <a:off x="10826090" y="216833"/>
            <a:ext cx="3345924" cy="483870"/>
          </a:xfrm>
          <a:prstGeom prst="rect">
            <a:avLst/>
          </a:prstGeom>
        </p:spPr>
        <p:txBody>
          <a:bodyPr anchor="t" rtlCol="false" tIns="0" lIns="0" bIns="0" rIns="0">
            <a:spAutoFit/>
          </a:bodyPr>
          <a:lstStyle/>
          <a:p>
            <a:pPr algn="l">
              <a:lnSpc>
                <a:spcPts val="3779"/>
              </a:lnSpc>
              <a:spcBef>
                <a:spcPct val="0"/>
              </a:spcBef>
            </a:pPr>
            <a:r>
              <a:rPr lang="en-US" b="true" sz="2699">
                <a:solidFill>
                  <a:srgbClr val="1C191A"/>
                </a:solidFill>
                <a:latin typeface="Poppins Medium"/>
                <a:ea typeface="Poppins Medium"/>
                <a:cs typeface="Poppins Medium"/>
                <a:sym typeface="Poppins Medium"/>
              </a:rPr>
              <a:t>Introduction</a:t>
            </a:r>
          </a:p>
        </p:txBody>
      </p:sp>
      <p:sp>
        <p:nvSpPr>
          <p:cNvPr name="Freeform 13" id="13"/>
          <p:cNvSpPr/>
          <p:nvPr/>
        </p:nvSpPr>
        <p:spPr>
          <a:xfrm flipH="false" flipV="false" rot="0">
            <a:off x="17038474" y="30159"/>
            <a:ext cx="1072668" cy="998541"/>
          </a:xfrm>
          <a:custGeom>
            <a:avLst/>
            <a:gdLst/>
            <a:ahLst/>
            <a:cxnLst/>
            <a:rect r="r" b="b" t="t" l="l"/>
            <a:pathLst>
              <a:path h="998541" w="1072668">
                <a:moveTo>
                  <a:pt x="0" y="0"/>
                </a:moveTo>
                <a:lnTo>
                  <a:pt x="1072668" y="0"/>
                </a:lnTo>
                <a:lnTo>
                  <a:pt x="1072668" y="998541"/>
                </a:lnTo>
                <a:lnTo>
                  <a:pt x="0" y="998541"/>
                </a:lnTo>
                <a:lnTo>
                  <a:pt x="0" y="0"/>
                </a:lnTo>
                <a:close/>
              </a:path>
            </a:pathLst>
          </a:custGeom>
          <a:blipFill>
            <a:blip r:embed="rId3"/>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240823" y="0"/>
            <a:ext cx="2047177" cy="10287000"/>
            <a:chOff x="0" y="0"/>
            <a:chExt cx="539174" cy="2709333"/>
          </a:xfrm>
        </p:grpSpPr>
        <p:sp>
          <p:nvSpPr>
            <p:cNvPr name="Freeform 3" id="3"/>
            <p:cNvSpPr/>
            <p:nvPr/>
          </p:nvSpPr>
          <p:spPr>
            <a:xfrm flipH="false" flipV="false" rot="0">
              <a:off x="0" y="0"/>
              <a:ext cx="539174" cy="2709333"/>
            </a:xfrm>
            <a:custGeom>
              <a:avLst/>
              <a:gdLst/>
              <a:ahLst/>
              <a:cxnLst/>
              <a:rect r="r" b="b" t="t" l="l"/>
              <a:pathLst>
                <a:path h="2709333" w="539174">
                  <a:moveTo>
                    <a:pt x="0" y="0"/>
                  </a:moveTo>
                  <a:lnTo>
                    <a:pt x="539174" y="0"/>
                  </a:lnTo>
                  <a:lnTo>
                    <a:pt x="539174" y="2709333"/>
                  </a:lnTo>
                  <a:lnTo>
                    <a:pt x="0" y="2709333"/>
                  </a:lnTo>
                  <a:close/>
                </a:path>
              </a:pathLst>
            </a:custGeom>
            <a:solidFill>
              <a:srgbClr val="1C191A"/>
            </a:solidFill>
          </p:spPr>
        </p:sp>
        <p:sp>
          <p:nvSpPr>
            <p:cNvPr name="TextBox 4" id="4"/>
            <p:cNvSpPr txBox="true"/>
            <p:nvPr/>
          </p:nvSpPr>
          <p:spPr>
            <a:xfrm>
              <a:off x="0" y="-38100"/>
              <a:ext cx="539174" cy="274743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9451849" y="0"/>
            <a:ext cx="7654399" cy="10287000"/>
            <a:chOff x="0" y="0"/>
            <a:chExt cx="1185867" cy="1593725"/>
          </a:xfrm>
        </p:grpSpPr>
        <p:sp>
          <p:nvSpPr>
            <p:cNvPr name="Freeform 6" id="6"/>
            <p:cNvSpPr/>
            <p:nvPr/>
          </p:nvSpPr>
          <p:spPr>
            <a:xfrm flipH="false" flipV="false" rot="0">
              <a:off x="0" y="0"/>
              <a:ext cx="1185867" cy="1593725"/>
            </a:xfrm>
            <a:custGeom>
              <a:avLst/>
              <a:gdLst/>
              <a:ahLst/>
              <a:cxnLst/>
              <a:rect r="r" b="b" t="t" l="l"/>
              <a:pathLst>
                <a:path h="1593725" w="1185867">
                  <a:moveTo>
                    <a:pt x="0" y="0"/>
                  </a:moveTo>
                  <a:lnTo>
                    <a:pt x="1185867" y="0"/>
                  </a:lnTo>
                  <a:lnTo>
                    <a:pt x="1185867" y="1593725"/>
                  </a:lnTo>
                  <a:lnTo>
                    <a:pt x="0" y="1593725"/>
                  </a:lnTo>
                  <a:close/>
                </a:path>
              </a:pathLst>
            </a:custGeom>
            <a:blipFill>
              <a:blip r:embed="rId2"/>
              <a:stretch>
                <a:fillRect l="-39595" t="0" r="-39595" b="0"/>
              </a:stretch>
            </a:blipFill>
          </p:spPr>
        </p:sp>
      </p:grpSp>
      <p:sp>
        <p:nvSpPr>
          <p:cNvPr name="TextBox 7" id="7"/>
          <p:cNvSpPr txBox="true"/>
          <p:nvPr/>
        </p:nvSpPr>
        <p:spPr>
          <a:xfrm rot="0">
            <a:off x="925172" y="45821"/>
            <a:ext cx="6433210" cy="659029"/>
          </a:xfrm>
          <a:prstGeom prst="rect">
            <a:avLst/>
          </a:prstGeom>
        </p:spPr>
        <p:txBody>
          <a:bodyPr anchor="t" rtlCol="false" tIns="0" lIns="0" bIns="0" rIns="0">
            <a:spAutoFit/>
          </a:bodyPr>
          <a:lstStyle/>
          <a:p>
            <a:pPr algn="l">
              <a:lnSpc>
                <a:spcPts val="5122"/>
              </a:lnSpc>
              <a:spcBef>
                <a:spcPct val="0"/>
              </a:spcBef>
            </a:pPr>
            <a:r>
              <a:rPr lang="en-US" b="true" sz="3658">
                <a:solidFill>
                  <a:srgbClr val="1C191A"/>
                </a:solidFill>
                <a:latin typeface="Poppins Medium"/>
                <a:ea typeface="Poppins Medium"/>
                <a:cs typeface="Poppins Medium"/>
                <a:sym typeface="Poppins Medium"/>
              </a:rPr>
              <a:t>PROBLEM STATEMENT</a:t>
            </a:r>
          </a:p>
        </p:txBody>
      </p:sp>
      <p:grpSp>
        <p:nvGrpSpPr>
          <p:cNvPr name="Group 8" id="8"/>
          <p:cNvGrpSpPr/>
          <p:nvPr/>
        </p:nvGrpSpPr>
        <p:grpSpPr>
          <a:xfrm rot="0">
            <a:off x="479617" y="1794878"/>
            <a:ext cx="8972232" cy="8492122"/>
            <a:chOff x="0" y="0"/>
            <a:chExt cx="2363057" cy="2236608"/>
          </a:xfrm>
        </p:grpSpPr>
        <p:sp>
          <p:nvSpPr>
            <p:cNvPr name="Freeform 9" id="9"/>
            <p:cNvSpPr/>
            <p:nvPr/>
          </p:nvSpPr>
          <p:spPr>
            <a:xfrm flipH="false" flipV="false" rot="0">
              <a:off x="0" y="0"/>
              <a:ext cx="2363057" cy="2236608"/>
            </a:xfrm>
            <a:custGeom>
              <a:avLst/>
              <a:gdLst/>
              <a:ahLst/>
              <a:cxnLst/>
              <a:rect r="r" b="b" t="t" l="l"/>
              <a:pathLst>
                <a:path h="2236608" w="2363057">
                  <a:moveTo>
                    <a:pt x="0" y="0"/>
                  </a:moveTo>
                  <a:lnTo>
                    <a:pt x="2363057" y="0"/>
                  </a:lnTo>
                  <a:lnTo>
                    <a:pt x="2363057" y="2236608"/>
                  </a:lnTo>
                  <a:lnTo>
                    <a:pt x="0" y="2236608"/>
                  </a:lnTo>
                  <a:close/>
                </a:path>
              </a:pathLst>
            </a:custGeom>
            <a:solidFill>
              <a:srgbClr val="F4B324"/>
            </a:solidFill>
          </p:spPr>
        </p:sp>
        <p:sp>
          <p:nvSpPr>
            <p:cNvPr name="TextBox 10" id="10"/>
            <p:cNvSpPr txBox="true"/>
            <p:nvPr/>
          </p:nvSpPr>
          <p:spPr>
            <a:xfrm>
              <a:off x="0" y="-38100"/>
              <a:ext cx="2363057" cy="2274708"/>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732075" y="2061578"/>
            <a:ext cx="8574253" cy="8343265"/>
          </a:xfrm>
          <a:prstGeom prst="rect">
            <a:avLst/>
          </a:prstGeom>
        </p:spPr>
        <p:txBody>
          <a:bodyPr anchor="t" rtlCol="false" tIns="0" lIns="0" bIns="0" rIns="0">
            <a:spAutoFit/>
          </a:bodyPr>
          <a:lstStyle/>
          <a:p>
            <a:pPr algn="ctr">
              <a:lnSpc>
                <a:spcPts val="2659"/>
              </a:lnSpc>
            </a:pPr>
            <a:r>
              <a:rPr lang="en-US" sz="1899">
                <a:solidFill>
                  <a:srgbClr val="1C191A"/>
                </a:solidFill>
                <a:latin typeface="Poppins"/>
                <a:ea typeface="Poppins"/>
                <a:cs typeface="Poppins"/>
                <a:sym typeface="Poppins"/>
              </a:rPr>
              <a:t>ITC Hotels operates across multiple luxury properties with diverse room categories, guest profiles, and</a:t>
            </a:r>
          </a:p>
          <a:p>
            <a:pPr algn="ctr">
              <a:lnSpc>
                <a:spcPts val="2659"/>
              </a:lnSpc>
            </a:pPr>
            <a:r>
              <a:rPr lang="en-US" sz="1899">
                <a:solidFill>
                  <a:srgbClr val="1C191A"/>
                </a:solidFill>
                <a:latin typeface="Poppins"/>
                <a:ea typeface="Poppins"/>
                <a:cs typeface="Poppins"/>
                <a:sym typeface="Poppins"/>
              </a:rPr>
              <a:t>seasonal demands. However, like many hospitality businesses, it faces challenges in maximizing revenue,</a:t>
            </a:r>
          </a:p>
          <a:p>
            <a:pPr algn="ctr">
              <a:lnSpc>
                <a:spcPts val="2659"/>
              </a:lnSpc>
            </a:pPr>
            <a:r>
              <a:rPr lang="en-US" sz="1899">
                <a:solidFill>
                  <a:srgbClr val="1C191A"/>
                </a:solidFill>
                <a:latin typeface="Poppins"/>
                <a:ea typeface="Poppins"/>
                <a:cs typeface="Poppins"/>
                <a:sym typeface="Poppins"/>
              </a:rPr>
              <a:t>managing occupancy fluctuations, and reducing booking cancellations—all while ensuring a high-quality</a:t>
            </a:r>
          </a:p>
          <a:p>
            <a:pPr algn="ctr">
              <a:lnSpc>
                <a:spcPts val="2659"/>
              </a:lnSpc>
            </a:pPr>
            <a:r>
              <a:rPr lang="en-US" sz="1899">
                <a:solidFill>
                  <a:srgbClr val="1C191A"/>
                </a:solidFill>
                <a:latin typeface="Poppins"/>
                <a:ea typeface="Poppins"/>
                <a:cs typeface="Poppins"/>
                <a:sym typeface="Poppins"/>
              </a:rPr>
              <a:t>guest experience.</a:t>
            </a:r>
          </a:p>
          <a:p>
            <a:pPr algn="ctr">
              <a:lnSpc>
                <a:spcPts val="2659"/>
              </a:lnSpc>
            </a:pPr>
            <a:r>
              <a:rPr lang="en-US" sz="1899">
                <a:solidFill>
                  <a:srgbClr val="1C191A"/>
                </a:solidFill>
                <a:latin typeface="Poppins"/>
                <a:ea typeface="Poppins"/>
                <a:cs typeface="Poppins"/>
                <a:sym typeface="Poppins"/>
              </a:rPr>
              <a:t>Despite access to large volumes of operational and booking data, there is a gap in translating raw data into</a:t>
            </a:r>
          </a:p>
          <a:p>
            <a:pPr algn="ctr">
              <a:lnSpc>
                <a:spcPts val="2659"/>
              </a:lnSpc>
            </a:pPr>
            <a:r>
              <a:rPr lang="en-US" sz="1899">
                <a:solidFill>
                  <a:srgbClr val="1C191A"/>
                </a:solidFill>
                <a:latin typeface="Poppins"/>
                <a:ea typeface="Poppins"/>
                <a:cs typeface="Poppins"/>
                <a:sym typeface="Poppins"/>
              </a:rPr>
              <a:t>strategic insights that can drive performance improvements. Key questions remain around:</a:t>
            </a:r>
          </a:p>
          <a:p>
            <a:pPr algn="ctr">
              <a:lnSpc>
                <a:spcPts val="2659"/>
              </a:lnSpc>
            </a:pPr>
            <a:r>
              <a:rPr lang="en-US" sz="1899">
                <a:solidFill>
                  <a:srgbClr val="1C191A"/>
                </a:solidFill>
                <a:latin typeface="Poppins"/>
                <a:ea typeface="Poppins"/>
                <a:cs typeface="Poppins"/>
                <a:sym typeface="Poppins"/>
              </a:rPr>
              <a:t>What factors are driving revenue growth or decline across properties?</a:t>
            </a:r>
          </a:p>
          <a:p>
            <a:pPr algn="ctr">
              <a:lnSpc>
                <a:spcPts val="2659"/>
              </a:lnSpc>
            </a:pPr>
            <a:r>
              <a:rPr lang="en-US" sz="1899">
                <a:solidFill>
                  <a:srgbClr val="1C191A"/>
                </a:solidFill>
                <a:latin typeface="Poppins"/>
                <a:ea typeface="Poppins"/>
                <a:cs typeface="Poppins"/>
                <a:sym typeface="Poppins"/>
              </a:rPr>
              <a:t>How do booking patterns and lead time impact occupancy and RevPAR?</a:t>
            </a:r>
          </a:p>
          <a:p>
            <a:pPr algn="ctr">
              <a:lnSpc>
                <a:spcPts val="2659"/>
              </a:lnSpc>
            </a:pPr>
            <a:r>
              <a:rPr lang="en-US" sz="1899">
                <a:solidFill>
                  <a:srgbClr val="1C191A"/>
                </a:solidFill>
                <a:latin typeface="Poppins"/>
                <a:ea typeface="Poppins"/>
                <a:cs typeface="Poppins"/>
                <a:sym typeface="Poppins"/>
              </a:rPr>
              <a:t>What is the revenue loss due to cancellations, and how can it be minimized?</a:t>
            </a:r>
          </a:p>
          <a:p>
            <a:pPr algn="ctr">
              <a:lnSpc>
                <a:spcPts val="2659"/>
              </a:lnSpc>
            </a:pPr>
            <a:r>
              <a:rPr lang="en-US" sz="1899">
                <a:solidFill>
                  <a:srgbClr val="1C191A"/>
                </a:solidFill>
                <a:latin typeface="Poppins"/>
                <a:ea typeface="Poppins"/>
                <a:cs typeface="Poppins"/>
                <a:sym typeface="Poppins"/>
              </a:rPr>
              <a:t>How can ITC Hotels leverage data to make informed decisions in pricing, marketing, and resource</a:t>
            </a:r>
          </a:p>
          <a:p>
            <a:pPr algn="ctr">
              <a:lnSpc>
                <a:spcPts val="2659"/>
              </a:lnSpc>
            </a:pPr>
            <a:r>
              <a:rPr lang="en-US" sz="1899">
                <a:solidFill>
                  <a:srgbClr val="1C191A"/>
                </a:solidFill>
                <a:latin typeface="Poppins"/>
                <a:ea typeface="Poppins"/>
                <a:cs typeface="Poppins"/>
                <a:sym typeface="Poppins"/>
              </a:rPr>
              <a:t>planning?</a:t>
            </a:r>
          </a:p>
          <a:p>
            <a:pPr algn="ctr">
              <a:lnSpc>
                <a:spcPts val="2659"/>
              </a:lnSpc>
            </a:pPr>
            <a:r>
              <a:rPr lang="en-US" sz="1899">
                <a:solidFill>
                  <a:srgbClr val="1C191A"/>
                </a:solidFill>
                <a:latin typeface="Poppins"/>
                <a:ea typeface="Poppins"/>
                <a:cs typeface="Poppins"/>
                <a:sym typeface="Poppins"/>
              </a:rPr>
              <a:t>The project aims to address these questions by applying data analytics, visualization, and performance</a:t>
            </a:r>
          </a:p>
          <a:p>
            <a:pPr algn="ctr">
              <a:lnSpc>
                <a:spcPts val="2659"/>
              </a:lnSpc>
            </a:pPr>
            <a:r>
              <a:rPr lang="en-US" sz="1899">
                <a:solidFill>
                  <a:srgbClr val="1C191A"/>
                </a:solidFill>
                <a:latin typeface="Poppins"/>
                <a:ea typeface="Poppins"/>
                <a:cs typeface="Poppins"/>
                <a:sym typeface="Poppins"/>
              </a:rPr>
              <a:t>modeling, providing a comprehensive view to optimize business outcomes for ITC Hotels.</a:t>
            </a:r>
          </a:p>
          <a:p>
            <a:pPr algn="ctr">
              <a:lnSpc>
                <a:spcPts val="2659"/>
              </a:lnSpc>
            </a:pPr>
            <a:r>
              <a:rPr lang="en-US" sz="1899">
                <a:solidFill>
                  <a:srgbClr val="1C191A"/>
                </a:solidFill>
                <a:latin typeface="Poppins"/>
                <a:ea typeface="Poppins"/>
                <a:cs typeface="Poppins"/>
                <a:sym typeface="Poppins"/>
              </a:rPr>
              <a:t>Problem Statement</a:t>
            </a:r>
          </a:p>
          <a:p>
            <a:pPr algn="ctr">
              <a:lnSpc>
                <a:spcPts val="2659"/>
              </a:lnSpc>
              <a:spcBef>
                <a:spcPct val="0"/>
              </a:spcBef>
            </a:pPr>
          </a:p>
        </p:txBody>
      </p:sp>
      <p:sp>
        <p:nvSpPr>
          <p:cNvPr name="AutoShape 12" id="12"/>
          <p:cNvSpPr/>
          <p:nvPr/>
        </p:nvSpPr>
        <p:spPr>
          <a:xfrm>
            <a:off x="7709521" y="9753521"/>
            <a:ext cx="1156984" cy="0"/>
          </a:xfrm>
          <a:prstGeom prst="line">
            <a:avLst/>
          </a:prstGeom>
          <a:ln cap="flat" w="38100">
            <a:solidFill>
              <a:srgbClr val="1C191A"/>
            </a:solidFill>
            <a:prstDash val="solid"/>
            <a:headEnd type="none" len="sm" w="sm"/>
            <a:tailEnd type="arrow" len="sm" w="med"/>
          </a:ln>
        </p:spPr>
      </p:sp>
      <p:grpSp>
        <p:nvGrpSpPr>
          <p:cNvPr name="Group 13" id="13"/>
          <p:cNvGrpSpPr/>
          <p:nvPr/>
        </p:nvGrpSpPr>
        <p:grpSpPr>
          <a:xfrm rot="0">
            <a:off x="-2016447" y="-166846"/>
            <a:ext cx="2379592" cy="10620692"/>
            <a:chOff x="0" y="0"/>
            <a:chExt cx="1356641" cy="6055012"/>
          </a:xfrm>
        </p:grpSpPr>
        <p:sp>
          <p:nvSpPr>
            <p:cNvPr name="Freeform 14" id="14"/>
            <p:cNvSpPr/>
            <p:nvPr/>
          </p:nvSpPr>
          <p:spPr>
            <a:xfrm flipH="false" flipV="false" rot="0">
              <a:off x="0" y="0"/>
              <a:ext cx="1356641" cy="6055013"/>
            </a:xfrm>
            <a:custGeom>
              <a:avLst/>
              <a:gdLst/>
              <a:ahLst/>
              <a:cxnLst/>
              <a:rect r="r" b="b" t="t" l="l"/>
              <a:pathLst>
                <a:path h="6055013" w="1356641">
                  <a:moveTo>
                    <a:pt x="0" y="0"/>
                  </a:moveTo>
                  <a:lnTo>
                    <a:pt x="1356641" y="0"/>
                  </a:lnTo>
                  <a:lnTo>
                    <a:pt x="1356641" y="6055013"/>
                  </a:lnTo>
                  <a:lnTo>
                    <a:pt x="0" y="6055013"/>
                  </a:lnTo>
                  <a:close/>
                </a:path>
              </a:pathLst>
            </a:custGeom>
            <a:solidFill>
              <a:srgbClr val="F4B324"/>
            </a:solidFill>
          </p:spPr>
        </p:sp>
        <p:sp>
          <p:nvSpPr>
            <p:cNvPr name="TextBox 15" id="15"/>
            <p:cNvSpPr txBox="true"/>
            <p:nvPr/>
          </p:nvSpPr>
          <p:spPr>
            <a:xfrm>
              <a:off x="0" y="-38100"/>
              <a:ext cx="1356641" cy="6093112"/>
            </a:xfrm>
            <a:prstGeom prst="rect">
              <a:avLst/>
            </a:prstGeom>
          </p:spPr>
          <p:txBody>
            <a:bodyPr anchor="ctr" rtlCol="false" tIns="50800" lIns="50800" bIns="50800" rIns="50800"/>
            <a:lstStyle/>
            <a:p>
              <a:pPr algn="ctr">
                <a:lnSpc>
                  <a:spcPts val="2659"/>
                </a:lnSpc>
              </a:pPr>
            </a:p>
          </p:txBody>
        </p:sp>
      </p:grpSp>
      <p:sp>
        <p:nvSpPr>
          <p:cNvPr name="Freeform 16" id="16"/>
          <p:cNvSpPr/>
          <p:nvPr/>
        </p:nvSpPr>
        <p:spPr>
          <a:xfrm flipH="false" flipV="false" rot="0">
            <a:off x="8071332" y="150596"/>
            <a:ext cx="1072668" cy="998541"/>
          </a:xfrm>
          <a:custGeom>
            <a:avLst/>
            <a:gdLst/>
            <a:ahLst/>
            <a:cxnLst/>
            <a:rect r="r" b="b" t="t" l="l"/>
            <a:pathLst>
              <a:path h="998541" w="1072668">
                <a:moveTo>
                  <a:pt x="0" y="0"/>
                </a:moveTo>
                <a:lnTo>
                  <a:pt x="1072668" y="0"/>
                </a:lnTo>
                <a:lnTo>
                  <a:pt x="1072668" y="998540"/>
                </a:lnTo>
                <a:lnTo>
                  <a:pt x="0" y="998540"/>
                </a:lnTo>
                <a:lnTo>
                  <a:pt x="0" y="0"/>
                </a:lnTo>
                <a:close/>
              </a:path>
            </a:pathLst>
          </a:custGeom>
          <a:blipFill>
            <a:blip r:embed="rId3"/>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6623153" y="8846636"/>
            <a:ext cx="909373" cy="0"/>
          </a:xfrm>
          <a:prstGeom prst="line">
            <a:avLst/>
          </a:prstGeom>
          <a:ln cap="flat" w="38100">
            <a:solidFill>
              <a:srgbClr val="FFFFFF"/>
            </a:solidFill>
            <a:prstDash val="solid"/>
            <a:headEnd type="none" len="sm" w="sm"/>
            <a:tailEnd type="arrow" len="sm" w="med"/>
          </a:ln>
        </p:spPr>
      </p:sp>
      <p:grpSp>
        <p:nvGrpSpPr>
          <p:cNvPr name="Group 3" id="3"/>
          <p:cNvGrpSpPr/>
          <p:nvPr/>
        </p:nvGrpSpPr>
        <p:grpSpPr>
          <a:xfrm rot="0">
            <a:off x="16509267" y="-396978"/>
            <a:ext cx="750033" cy="1425678"/>
            <a:chOff x="0" y="0"/>
            <a:chExt cx="427605" cy="812800"/>
          </a:xfrm>
        </p:grpSpPr>
        <p:sp>
          <p:nvSpPr>
            <p:cNvPr name="Freeform 4" id="4"/>
            <p:cNvSpPr/>
            <p:nvPr/>
          </p:nvSpPr>
          <p:spPr>
            <a:xfrm flipH="false" flipV="false" rot="0">
              <a:off x="0" y="0"/>
              <a:ext cx="427605" cy="812800"/>
            </a:xfrm>
            <a:custGeom>
              <a:avLst/>
              <a:gdLst/>
              <a:ahLst/>
              <a:cxnLst/>
              <a:rect r="r" b="b" t="t" l="l"/>
              <a:pathLst>
                <a:path h="812800" w="427605">
                  <a:moveTo>
                    <a:pt x="0" y="0"/>
                  </a:moveTo>
                  <a:lnTo>
                    <a:pt x="427605" y="0"/>
                  </a:lnTo>
                  <a:lnTo>
                    <a:pt x="427605" y="812800"/>
                  </a:lnTo>
                  <a:lnTo>
                    <a:pt x="0" y="812800"/>
                  </a:lnTo>
                  <a:close/>
                </a:path>
              </a:pathLst>
            </a:custGeom>
            <a:solidFill>
              <a:srgbClr val="F4B324"/>
            </a:solidFill>
          </p:spPr>
        </p:sp>
        <p:sp>
          <p:nvSpPr>
            <p:cNvPr name="TextBox 5" id="5"/>
            <p:cNvSpPr txBox="true"/>
            <p:nvPr/>
          </p:nvSpPr>
          <p:spPr>
            <a:xfrm>
              <a:off x="0" y="-38100"/>
              <a:ext cx="427605" cy="8509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016447" y="-166846"/>
            <a:ext cx="2379592" cy="10620692"/>
            <a:chOff x="0" y="0"/>
            <a:chExt cx="1356641" cy="6055012"/>
          </a:xfrm>
        </p:grpSpPr>
        <p:sp>
          <p:nvSpPr>
            <p:cNvPr name="Freeform 7" id="7"/>
            <p:cNvSpPr/>
            <p:nvPr/>
          </p:nvSpPr>
          <p:spPr>
            <a:xfrm flipH="false" flipV="false" rot="0">
              <a:off x="0" y="0"/>
              <a:ext cx="1356641" cy="6055013"/>
            </a:xfrm>
            <a:custGeom>
              <a:avLst/>
              <a:gdLst/>
              <a:ahLst/>
              <a:cxnLst/>
              <a:rect r="r" b="b" t="t" l="l"/>
              <a:pathLst>
                <a:path h="6055013" w="1356641">
                  <a:moveTo>
                    <a:pt x="0" y="0"/>
                  </a:moveTo>
                  <a:lnTo>
                    <a:pt x="1356641" y="0"/>
                  </a:lnTo>
                  <a:lnTo>
                    <a:pt x="1356641" y="6055013"/>
                  </a:lnTo>
                  <a:lnTo>
                    <a:pt x="0" y="6055013"/>
                  </a:lnTo>
                  <a:close/>
                </a:path>
              </a:pathLst>
            </a:custGeom>
            <a:solidFill>
              <a:srgbClr val="F4B324"/>
            </a:solidFill>
          </p:spPr>
        </p:sp>
        <p:sp>
          <p:nvSpPr>
            <p:cNvPr name="TextBox 8" id="8"/>
            <p:cNvSpPr txBox="true"/>
            <p:nvPr/>
          </p:nvSpPr>
          <p:spPr>
            <a:xfrm>
              <a:off x="0" y="-38100"/>
              <a:ext cx="1356641" cy="6093112"/>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503930" y="315861"/>
            <a:ext cx="17588784" cy="9827733"/>
          </a:xfrm>
          <a:custGeom>
            <a:avLst/>
            <a:gdLst/>
            <a:ahLst/>
            <a:cxnLst/>
            <a:rect r="r" b="b" t="t" l="l"/>
            <a:pathLst>
              <a:path h="9827733" w="17588784">
                <a:moveTo>
                  <a:pt x="0" y="0"/>
                </a:moveTo>
                <a:lnTo>
                  <a:pt x="17588784" y="0"/>
                </a:lnTo>
                <a:lnTo>
                  <a:pt x="17588784" y="9827733"/>
                </a:lnTo>
                <a:lnTo>
                  <a:pt x="0" y="9827733"/>
                </a:lnTo>
                <a:lnTo>
                  <a:pt x="0" y="0"/>
                </a:lnTo>
                <a:close/>
              </a:path>
            </a:pathLst>
          </a:custGeom>
          <a:blipFill>
            <a:blip r:embed="rId2"/>
            <a:stretch>
              <a:fillRect l="0" t="0" r="0" b="0"/>
            </a:stretch>
          </a:blipFill>
        </p:spPr>
      </p:sp>
      <p:sp>
        <p:nvSpPr>
          <p:cNvPr name="TextBox 10" id="10"/>
          <p:cNvSpPr txBox="true"/>
          <p:nvPr/>
        </p:nvSpPr>
        <p:spPr>
          <a:xfrm rot="0">
            <a:off x="761646" y="8339722"/>
            <a:ext cx="1055256" cy="918578"/>
          </a:xfrm>
          <a:prstGeom prst="rect">
            <a:avLst/>
          </a:prstGeom>
        </p:spPr>
        <p:txBody>
          <a:bodyPr anchor="t" rtlCol="false" tIns="0" lIns="0" bIns="0" rIns="0">
            <a:spAutoFit/>
          </a:bodyPr>
          <a:lstStyle/>
          <a:p>
            <a:pPr algn="r">
              <a:lnSpc>
                <a:spcPts val="7119"/>
              </a:lnSpc>
              <a:spcBef>
                <a:spcPct val="0"/>
              </a:spcBef>
            </a:pPr>
            <a:r>
              <a:rPr lang="en-US" b="true" sz="5085">
                <a:solidFill>
                  <a:srgbClr val="FFFFFF"/>
                </a:solidFill>
                <a:latin typeface="Poppins Medium"/>
                <a:ea typeface="Poppins Medium"/>
                <a:cs typeface="Poppins Medium"/>
                <a:sym typeface="Poppins Medium"/>
              </a:rPr>
              <a:t>05</a:t>
            </a:r>
          </a:p>
        </p:txBody>
      </p:sp>
      <p:sp>
        <p:nvSpPr>
          <p:cNvPr name="TextBox 11" id="11"/>
          <p:cNvSpPr txBox="true"/>
          <p:nvPr/>
        </p:nvSpPr>
        <p:spPr>
          <a:xfrm rot="0">
            <a:off x="1560949" y="8586803"/>
            <a:ext cx="831913" cy="481566"/>
          </a:xfrm>
          <a:prstGeom prst="rect">
            <a:avLst/>
          </a:prstGeom>
        </p:spPr>
        <p:txBody>
          <a:bodyPr anchor="t" rtlCol="false" tIns="0" lIns="0" bIns="0" rIns="0">
            <a:spAutoFit/>
          </a:bodyPr>
          <a:lstStyle/>
          <a:p>
            <a:pPr algn="r">
              <a:lnSpc>
                <a:spcPts val="3779"/>
              </a:lnSpc>
              <a:spcBef>
                <a:spcPct val="0"/>
              </a:spcBef>
            </a:pPr>
            <a:r>
              <a:rPr lang="en-US" b="true" sz="2699">
                <a:solidFill>
                  <a:srgbClr val="FFFFFF"/>
                </a:solidFill>
                <a:latin typeface="Poppins Medium"/>
                <a:ea typeface="Poppins Medium"/>
                <a:cs typeface="Poppins Medium"/>
                <a:sym typeface="Poppins Medium"/>
              </a:rPr>
              <a:t>/10</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7370935" y="4793148"/>
            <a:ext cx="2430167" cy="700704"/>
            <a:chOff x="0" y="0"/>
            <a:chExt cx="812800" cy="234359"/>
          </a:xfrm>
        </p:grpSpPr>
        <p:sp>
          <p:nvSpPr>
            <p:cNvPr name="Freeform 3" id="3"/>
            <p:cNvSpPr/>
            <p:nvPr/>
          </p:nvSpPr>
          <p:spPr>
            <a:xfrm flipH="false" flipV="false" rot="0">
              <a:off x="0" y="0"/>
              <a:ext cx="812800" cy="234359"/>
            </a:xfrm>
            <a:custGeom>
              <a:avLst/>
              <a:gdLst/>
              <a:ahLst/>
              <a:cxnLst/>
              <a:rect r="r" b="b" t="t" l="l"/>
              <a:pathLst>
                <a:path h="234359" w="812800">
                  <a:moveTo>
                    <a:pt x="0" y="0"/>
                  </a:moveTo>
                  <a:lnTo>
                    <a:pt x="812800" y="0"/>
                  </a:lnTo>
                  <a:lnTo>
                    <a:pt x="812800" y="234359"/>
                  </a:lnTo>
                  <a:lnTo>
                    <a:pt x="0" y="234359"/>
                  </a:lnTo>
                  <a:close/>
                </a:path>
              </a:pathLst>
            </a:custGeom>
            <a:solidFill>
              <a:srgbClr val="F4B324"/>
            </a:solidFill>
          </p:spPr>
        </p:sp>
        <p:sp>
          <p:nvSpPr>
            <p:cNvPr name="TextBox 4" id="4"/>
            <p:cNvSpPr txBox="true"/>
            <p:nvPr/>
          </p:nvSpPr>
          <p:spPr>
            <a:xfrm>
              <a:off x="0" y="-38100"/>
              <a:ext cx="812800" cy="272459"/>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6552537" y="9239250"/>
            <a:ext cx="909373" cy="0"/>
          </a:xfrm>
          <a:prstGeom prst="line">
            <a:avLst/>
          </a:prstGeom>
          <a:ln cap="flat" w="38100">
            <a:solidFill>
              <a:srgbClr val="000000"/>
            </a:solidFill>
            <a:prstDash val="solid"/>
            <a:headEnd type="none" len="sm" w="sm"/>
            <a:tailEnd type="arrow" len="sm" w="med"/>
          </a:ln>
        </p:spPr>
      </p:sp>
      <p:grpSp>
        <p:nvGrpSpPr>
          <p:cNvPr name="Group 6" id="6"/>
          <p:cNvGrpSpPr/>
          <p:nvPr/>
        </p:nvGrpSpPr>
        <p:grpSpPr>
          <a:xfrm rot="0">
            <a:off x="-2016447" y="-166846"/>
            <a:ext cx="2379592" cy="10620692"/>
            <a:chOff x="0" y="0"/>
            <a:chExt cx="1356641" cy="6055012"/>
          </a:xfrm>
        </p:grpSpPr>
        <p:sp>
          <p:nvSpPr>
            <p:cNvPr name="Freeform 7" id="7"/>
            <p:cNvSpPr/>
            <p:nvPr/>
          </p:nvSpPr>
          <p:spPr>
            <a:xfrm flipH="false" flipV="false" rot="0">
              <a:off x="0" y="0"/>
              <a:ext cx="1356641" cy="6055013"/>
            </a:xfrm>
            <a:custGeom>
              <a:avLst/>
              <a:gdLst/>
              <a:ahLst/>
              <a:cxnLst/>
              <a:rect r="r" b="b" t="t" l="l"/>
              <a:pathLst>
                <a:path h="6055013" w="1356641">
                  <a:moveTo>
                    <a:pt x="0" y="0"/>
                  </a:moveTo>
                  <a:lnTo>
                    <a:pt x="1356641" y="0"/>
                  </a:lnTo>
                  <a:lnTo>
                    <a:pt x="1356641" y="6055013"/>
                  </a:lnTo>
                  <a:lnTo>
                    <a:pt x="0" y="6055013"/>
                  </a:lnTo>
                  <a:close/>
                </a:path>
              </a:pathLst>
            </a:custGeom>
            <a:solidFill>
              <a:srgbClr val="F4B324"/>
            </a:solidFill>
          </p:spPr>
        </p:sp>
        <p:sp>
          <p:nvSpPr>
            <p:cNvPr name="TextBox 8" id="8"/>
            <p:cNvSpPr txBox="true"/>
            <p:nvPr/>
          </p:nvSpPr>
          <p:spPr>
            <a:xfrm>
              <a:off x="0" y="-38100"/>
              <a:ext cx="1356641" cy="6093112"/>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363146" y="182317"/>
            <a:ext cx="17924854" cy="10127543"/>
          </a:xfrm>
          <a:custGeom>
            <a:avLst/>
            <a:gdLst/>
            <a:ahLst/>
            <a:cxnLst/>
            <a:rect r="r" b="b" t="t" l="l"/>
            <a:pathLst>
              <a:path h="10127543" w="17924854">
                <a:moveTo>
                  <a:pt x="0" y="0"/>
                </a:moveTo>
                <a:lnTo>
                  <a:pt x="17924854" y="0"/>
                </a:lnTo>
                <a:lnTo>
                  <a:pt x="17924854" y="10127543"/>
                </a:lnTo>
                <a:lnTo>
                  <a:pt x="0" y="10127543"/>
                </a:lnTo>
                <a:lnTo>
                  <a:pt x="0" y="0"/>
                </a:lnTo>
                <a:close/>
              </a:path>
            </a:pathLst>
          </a:custGeom>
          <a:blipFill>
            <a:blip r:embed="rId2"/>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5676" y="160876"/>
            <a:ext cx="18162324" cy="10034684"/>
          </a:xfrm>
          <a:custGeom>
            <a:avLst/>
            <a:gdLst/>
            <a:ahLst/>
            <a:cxnLst/>
            <a:rect r="r" b="b" t="t" l="l"/>
            <a:pathLst>
              <a:path h="10034684" w="18162324">
                <a:moveTo>
                  <a:pt x="0" y="0"/>
                </a:moveTo>
                <a:lnTo>
                  <a:pt x="18162324" y="0"/>
                </a:lnTo>
                <a:lnTo>
                  <a:pt x="18162324" y="10034684"/>
                </a:lnTo>
                <a:lnTo>
                  <a:pt x="0" y="10034684"/>
                </a:lnTo>
                <a:lnTo>
                  <a:pt x="0"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4845" y="137869"/>
            <a:ext cx="18163155" cy="10080551"/>
          </a:xfrm>
          <a:custGeom>
            <a:avLst/>
            <a:gdLst/>
            <a:ahLst/>
            <a:cxnLst/>
            <a:rect r="r" b="b" t="t" l="l"/>
            <a:pathLst>
              <a:path h="10080551" w="18163155">
                <a:moveTo>
                  <a:pt x="0" y="0"/>
                </a:moveTo>
                <a:lnTo>
                  <a:pt x="18163155" y="0"/>
                </a:lnTo>
                <a:lnTo>
                  <a:pt x="18163155" y="10080551"/>
                </a:lnTo>
                <a:lnTo>
                  <a:pt x="0" y="10080551"/>
                </a:lnTo>
                <a:lnTo>
                  <a:pt x="0" y="0"/>
                </a:lnTo>
                <a:close/>
              </a:path>
            </a:pathLst>
          </a:custGeom>
          <a:blipFill>
            <a:blip r:embed="rId2"/>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240823" y="0"/>
            <a:ext cx="2047177" cy="10287000"/>
            <a:chOff x="0" y="0"/>
            <a:chExt cx="539174" cy="2709333"/>
          </a:xfrm>
        </p:grpSpPr>
        <p:sp>
          <p:nvSpPr>
            <p:cNvPr name="Freeform 3" id="3"/>
            <p:cNvSpPr/>
            <p:nvPr/>
          </p:nvSpPr>
          <p:spPr>
            <a:xfrm flipH="false" flipV="false" rot="0">
              <a:off x="0" y="0"/>
              <a:ext cx="539174" cy="2709333"/>
            </a:xfrm>
            <a:custGeom>
              <a:avLst/>
              <a:gdLst/>
              <a:ahLst/>
              <a:cxnLst/>
              <a:rect r="r" b="b" t="t" l="l"/>
              <a:pathLst>
                <a:path h="2709333" w="539174">
                  <a:moveTo>
                    <a:pt x="0" y="0"/>
                  </a:moveTo>
                  <a:lnTo>
                    <a:pt x="539174" y="0"/>
                  </a:lnTo>
                  <a:lnTo>
                    <a:pt x="539174" y="2709333"/>
                  </a:lnTo>
                  <a:lnTo>
                    <a:pt x="0" y="2709333"/>
                  </a:lnTo>
                  <a:close/>
                </a:path>
              </a:pathLst>
            </a:custGeom>
            <a:solidFill>
              <a:srgbClr val="1C191A"/>
            </a:solidFill>
          </p:spPr>
        </p:sp>
        <p:sp>
          <p:nvSpPr>
            <p:cNvPr name="TextBox 4" id="4"/>
            <p:cNvSpPr txBox="true"/>
            <p:nvPr/>
          </p:nvSpPr>
          <p:spPr>
            <a:xfrm>
              <a:off x="0" y="-38100"/>
              <a:ext cx="539174" cy="2747433"/>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7709521" y="9753521"/>
            <a:ext cx="1156984" cy="0"/>
          </a:xfrm>
          <a:prstGeom prst="line">
            <a:avLst/>
          </a:prstGeom>
          <a:ln cap="flat" w="38100">
            <a:solidFill>
              <a:srgbClr val="1C191A"/>
            </a:solidFill>
            <a:prstDash val="solid"/>
            <a:headEnd type="none" len="sm" w="sm"/>
            <a:tailEnd type="arrow" len="sm" w="med"/>
          </a:ln>
        </p:spPr>
      </p:sp>
      <p:grpSp>
        <p:nvGrpSpPr>
          <p:cNvPr name="Group 6" id="6"/>
          <p:cNvGrpSpPr/>
          <p:nvPr/>
        </p:nvGrpSpPr>
        <p:grpSpPr>
          <a:xfrm rot="0">
            <a:off x="-2016447" y="-166846"/>
            <a:ext cx="2379592" cy="10620692"/>
            <a:chOff x="0" y="0"/>
            <a:chExt cx="1356641" cy="6055012"/>
          </a:xfrm>
        </p:grpSpPr>
        <p:sp>
          <p:nvSpPr>
            <p:cNvPr name="Freeform 7" id="7"/>
            <p:cNvSpPr/>
            <p:nvPr/>
          </p:nvSpPr>
          <p:spPr>
            <a:xfrm flipH="false" flipV="false" rot="0">
              <a:off x="0" y="0"/>
              <a:ext cx="1356641" cy="6055013"/>
            </a:xfrm>
            <a:custGeom>
              <a:avLst/>
              <a:gdLst/>
              <a:ahLst/>
              <a:cxnLst/>
              <a:rect r="r" b="b" t="t" l="l"/>
              <a:pathLst>
                <a:path h="6055013" w="1356641">
                  <a:moveTo>
                    <a:pt x="0" y="0"/>
                  </a:moveTo>
                  <a:lnTo>
                    <a:pt x="1356641" y="0"/>
                  </a:lnTo>
                  <a:lnTo>
                    <a:pt x="1356641" y="6055013"/>
                  </a:lnTo>
                  <a:lnTo>
                    <a:pt x="0" y="6055013"/>
                  </a:lnTo>
                  <a:close/>
                </a:path>
              </a:pathLst>
            </a:custGeom>
            <a:solidFill>
              <a:srgbClr val="F4B324"/>
            </a:solidFill>
          </p:spPr>
        </p:sp>
        <p:sp>
          <p:nvSpPr>
            <p:cNvPr name="TextBox 8" id="8"/>
            <p:cNvSpPr txBox="true"/>
            <p:nvPr/>
          </p:nvSpPr>
          <p:spPr>
            <a:xfrm>
              <a:off x="0" y="-38100"/>
              <a:ext cx="1356641" cy="6093112"/>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8071332" y="150596"/>
            <a:ext cx="1072668" cy="998541"/>
          </a:xfrm>
          <a:custGeom>
            <a:avLst/>
            <a:gdLst/>
            <a:ahLst/>
            <a:cxnLst/>
            <a:rect r="r" b="b" t="t" l="l"/>
            <a:pathLst>
              <a:path h="998541" w="1072668">
                <a:moveTo>
                  <a:pt x="0" y="0"/>
                </a:moveTo>
                <a:lnTo>
                  <a:pt x="1072668" y="0"/>
                </a:lnTo>
                <a:lnTo>
                  <a:pt x="1072668" y="998540"/>
                </a:lnTo>
                <a:lnTo>
                  <a:pt x="0" y="998540"/>
                </a:lnTo>
                <a:lnTo>
                  <a:pt x="0" y="0"/>
                </a:lnTo>
                <a:close/>
              </a:path>
            </a:pathLst>
          </a:custGeom>
          <a:blipFill>
            <a:blip r:embed="rId2"/>
            <a:stretch>
              <a:fillRect l="0" t="0" r="0" b="0"/>
            </a:stretch>
          </a:blipFill>
        </p:spPr>
      </p:sp>
      <p:sp>
        <p:nvSpPr>
          <p:cNvPr name="TextBox 10" id="10"/>
          <p:cNvSpPr txBox="true"/>
          <p:nvPr/>
        </p:nvSpPr>
        <p:spPr>
          <a:xfrm rot="0">
            <a:off x="1028700" y="1044361"/>
            <a:ext cx="15212123" cy="659029"/>
          </a:xfrm>
          <a:prstGeom prst="rect">
            <a:avLst/>
          </a:prstGeom>
        </p:spPr>
        <p:txBody>
          <a:bodyPr anchor="t" rtlCol="false" tIns="0" lIns="0" bIns="0" rIns="0">
            <a:spAutoFit/>
          </a:bodyPr>
          <a:lstStyle/>
          <a:p>
            <a:pPr algn="l">
              <a:lnSpc>
                <a:spcPts val="5122"/>
              </a:lnSpc>
              <a:spcBef>
                <a:spcPct val="0"/>
              </a:spcBef>
            </a:pPr>
            <a:r>
              <a:rPr lang="en-US" b="true" sz="3658">
                <a:solidFill>
                  <a:srgbClr val="1C191A"/>
                </a:solidFill>
                <a:latin typeface="Poppins Medium"/>
                <a:ea typeface="Poppins Medium"/>
                <a:cs typeface="Poppins Medium"/>
                <a:sym typeface="Poppins Medium"/>
              </a:rPr>
              <a:t>KEY INSIGHTS – FINANCIAL OVERVIEW &amp; REVENUE PERFORMANCE</a:t>
            </a:r>
          </a:p>
        </p:txBody>
      </p:sp>
      <p:sp>
        <p:nvSpPr>
          <p:cNvPr name="TextBox 11" id="11"/>
          <p:cNvSpPr txBox="true"/>
          <p:nvPr/>
        </p:nvSpPr>
        <p:spPr>
          <a:xfrm rot="0">
            <a:off x="647643" y="1859199"/>
            <a:ext cx="15308684" cy="8221992"/>
          </a:xfrm>
          <a:prstGeom prst="rect">
            <a:avLst/>
          </a:prstGeom>
        </p:spPr>
        <p:txBody>
          <a:bodyPr anchor="t" rtlCol="false" tIns="0" lIns="0" bIns="0" rIns="0">
            <a:spAutoFit/>
          </a:bodyPr>
          <a:lstStyle/>
          <a:p>
            <a:pPr algn="l">
              <a:lnSpc>
                <a:spcPts val="3569"/>
              </a:lnSpc>
            </a:pPr>
          </a:p>
          <a:p>
            <a:pPr algn="l">
              <a:lnSpc>
                <a:spcPts val="3569"/>
              </a:lnSpc>
            </a:pPr>
            <a:r>
              <a:rPr lang="en-US" sz="2549" b="true">
                <a:solidFill>
                  <a:srgbClr val="1C191A"/>
                </a:solidFill>
                <a:latin typeface="Poppins Medium"/>
                <a:ea typeface="Poppins Medium"/>
                <a:cs typeface="Poppins Medium"/>
                <a:sym typeface="Poppins Medium"/>
              </a:rPr>
              <a:t>Total Revenu</a:t>
            </a:r>
            <a:r>
              <a:rPr lang="en-US" sz="2549" b="true">
                <a:solidFill>
                  <a:srgbClr val="1C191A"/>
                </a:solidFill>
                <a:latin typeface="Poppins Medium"/>
                <a:ea typeface="Poppins Medium"/>
                <a:cs typeface="Poppins Medium"/>
                <a:sym typeface="Poppins Medium"/>
              </a:rPr>
              <a:t>E: ₹2.01 BILLION (MAY–JULY), WITH A STRONG GROWTH OF 186% FROM ₹700 MILLION TO ₹2.0 BILLION.</a:t>
            </a:r>
          </a:p>
          <a:p>
            <a:pPr algn="l">
              <a:lnSpc>
                <a:spcPts val="3569"/>
              </a:lnSpc>
            </a:pPr>
            <a:r>
              <a:rPr lang="en-US" sz="2549" b="true">
                <a:solidFill>
                  <a:srgbClr val="1C191A"/>
                </a:solidFill>
                <a:latin typeface="Poppins Medium"/>
                <a:ea typeface="Poppins Medium"/>
                <a:cs typeface="Poppins Medium"/>
                <a:sym typeface="Poppins Medium"/>
              </a:rPr>
              <a:t>ADR (AVERAGE DAILY RATE): ₹14,920, SHOWING A STRONG PREMIUM PRICING STRATEGY.</a:t>
            </a:r>
          </a:p>
          <a:p>
            <a:pPr algn="l">
              <a:lnSpc>
                <a:spcPts val="3569"/>
              </a:lnSpc>
            </a:pPr>
            <a:r>
              <a:rPr lang="en-US" sz="2549" b="true">
                <a:solidFill>
                  <a:srgbClr val="1C191A"/>
                </a:solidFill>
                <a:latin typeface="Poppins Medium"/>
                <a:ea typeface="Poppins Medium"/>
                <a:cs typeface="Poppins Medium"/>
                <a:sym typeface="Poppins Medium"/>
              </a:rPr>
              <a:t>TOP ROOM CATEGORY: ELITE ROOMS EARNED THE MOST, BRINGING IN ₹658.9 MILLION (32.82% OF TOTAL REVENUE).</a:t>
            </a:r>
          </a:p>
          <a:p>
            <a:pPr algn="l">
              <a:lnSpc>
                <a:spcPts val="3569"/>
              </a:lnSpc>
            </a:pPr>
            <a:r>
              <a:rPr lang="en-US" sz="2549" b="true">
                <a:solidFill>
                  <a:srgbClr val="1C191A"/>
                </a:solidFill>
                <a:latin typeface="Poppins Medium"/>
                <a:ea typeface="Poppins Medium"/>
                <a:cs typeface="Poppins Medium"/>
                <a:sym typeface="Poppins Medium"/>
              </a:rPr>
              <a:t>TOP PROPERTIES: ITC EXOTICA AND ITC PALACE WERE THE HIGHEST REVENUE-GENERATING HOTELS.</a:t>
            </a:r>
          </a:p>
          <a:p>
            <a:pPr algn="l">
              <a:lnSpc>
                <a:spcPts val="3569"/>
              </a:lnSpc>
            </a:pPr>
            <a:r>
              <a:rPr lang="en-US" sz="2549" b="true">
                <a:solidFill>
                  <a:srgbClr val="1C191A"/>
                </a:solidFill>
                <a:latin typeface="Poppins Medium"/>
                <a:ea typeface="Poppins Medium"/>
                <a:cs typeface="Poppins Medium"/>
                <a:sym typeface="Poppins Medium"/>
              </a:rPr>
              <a:t>HOTEL TYPE PERFORMANCE: LUXURY HOTELS EARNED MORE THAN BUSINESS HOTELS.</a:t>
            </a:r>
          </a:p>
          <a:p>
            <a:pPr algn="l">
              <a:lnSpc>
                <a:spcPts val="3569"/>
              </a:lnSpc>
            </a:pPr>
            <a:r>
              <a:rPr lang="en-US" sz="2549" b="true">
                <a:solidFill>
                  <a:srgbClr val="1C191A"/>
                </a:solidFill>
                <a:latin typeface="Poppins Medium"/>
                <a:ea typeface="Poppins Medium"/>
                <a:cs typeface="Poppins Medium"/>
                <a:sym typeface="Poppins Medium"/>
              </a:rPr>
              <a:t>PEAK WEEKLY GROWTH: HIGHEST WEEKLY GROWTH WAS 21.69% IN WEEK 22.</a:t>
            </a:r>
          </a:p>
          <a:p>
            <a:pPr algn="l">
              <a:lnSpc>
                <a:spcPts val="3569"/>
              </a:lnSpc>
            </a:pPr>
          </a:p>
          <a:p>
            <a:pPr algn="l">
              <a:lnSpc>
                <a:spcPts val="4142"/>
              </a:lnSpc>
            </a:pPr>
            <a:r>
              <a:rPr lang="en-US" sz="2959" b="true">
                <a:solidFill>
                  <a:srgbClr val="1C191A"/>
                </a:solidFill>
                <a:latin typeface="Poppins Bold"/>
                <a:ea typeface="Poppins Bold"/>
                <a:cs typeface="Poppins Bold"/>
                <a:sym typeface="Poppins Bold"/>
              </a:rPr>
              <a:t>CONCLUSION </a:t>
            </a:r>
          </a:p>
          <a:p>
            <a:pPr algn="l">
              <a:lnSpc>
                <a:spcPts val="4142"/>
              </a:lnSpc>
            </a:pPr>
          </a:p>
          <a:p>
            <a:pPr algn="l">
              <a:lnSpc>
                <a:spcPts val="3569"/>
              </a:lnSpc>
              <a:spcBef>
                <a:spcPct val="0"/>
              </a:spcBef>
            </a:pPr>
            <a:r>
              <a:rPr lang="en-US" b="true" sz="2549">
                <a:solidFill>
                  <a:srgbClr val="1C191A"/>
                </a:solidFill>
                <a:latin typeface="Poppins Medium"/>
                <a:ea typeface="Poppins Medium"/>
                <a:cs typeface="Poppins Medium"/>
                <a:sym typeface="Poppins Medium"/>
              </a:rPr>
              <a:t> ITC HOTELS SAW STRONG REVENUE GROWTH, MAINLY DRIVEN BY ELITE ROOMS AND LUXURY PROPERTIES. HIGH ADR AND REVPAR SHOW THAT THEIR PRICING STRATEGY IS WORKING WELL. THE OVERALL POSITIVE TREND SUGGESTS THERE IS GOOD POTENTIAL TO GROW FURTHER BY FOCUSING ON THE BEST-PERFORMING ROOMS AND HOTELS.</a:t>
            </a:r>
          </a:p>
          <a:p>
            <a:pPr algn="l">
              <a:lnSpc>
                <a:spcPts val="356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6240823" y="0"/>
            <a:ext cx="2047177" cy="10287000"/>
            <a:chOff x="0" y="0"/>
            <a:chExt cx="539174" cy="2709333"/>
          </a:xfrm>
        </p:grpSpPr>
        <p:sp>
          <p:nvSpPr>
            <p:cNvPr name="Freeform 3" id="3"/>
            <p:cNvSpPr/>
            <p:nvPr/>
          </p:nvSpPr>
          <p:spPr>
            <a:xfrm flipH="false" flipV="false" rot="0">
              <a:off x="0" y="0"/>
              <a:ext cx="539174" cy="2709333"/>
            </a:xfrm>
            <a:custGeom>
              <a:avLst/>
              <a:gdLst/>
              <a:ahLst/>
              <a:cxnLst/>
              <a:rect r="r" b="b" t="t" l="l"/>
              <a:pathLst>
                <a:path h="2709333" w="539174">
                  <a:moveTo>
                    <a:pt x="0" y="0"/>
                  </a:moveTo>
                  <a:lnTo>
                    <a:pt x="539174" y="0"/>
                  </a:lnTo>
                  <a:lnTo>
                    <a:pt x="539174" y="2709333"/>
                  </a:lnTo>
                  <a:lnTo>
                    <a:pt x="0" y="2709333"/>
                  </a:lnTo>
                  <a:close/>
                </a:path>
              </a:pathLst>
            </a:custGeom>
            <a:solidFill>
              <a:srgbClr val="1C191A"/>
            </a:solidFill>
          </p:spPr>
        </p:sp>
        <p:sp>
          <p:nvSpPr>
            <p:cNvPr name="TextBox 4" id="4"/>
            <p:cNvSpPr txBox="true"/>
            <p:nvPr/>
          </p:nvSpPr>
          <p:spPr>
            <a:xfrm>
              <a:off x="0" y="-38100"/>
              <a:ext cx="539174" cy="2747433"/>
            </a:xfrm>
            <a:prstGeom prst="rect">
              <a:avLst/>
            </a:prstGeom>
          </p:spPr>
          <p:txBody>
            <a:bodyPr anchor="ctr" rtlCol="false" tIns="50800" lIns="50800" bIns="50800" rIns="50800"/>
            <a:lstStyle/>
            <a:p>
              <a:pPr algn="ctr">
                <a:lnSpc>
                  <a:spcPts val="2659"/>
                </a:lnSpc>
              </a:pPr>
            </a:p>
          </p:txBody>
        </p:sp>
      </p:grpSp>
      <p:sp>
        <p:nvSpPr>
          <p:cNvPr name="AutoShape 5" id="5"/>
          <p:cNvSpPr/>
          <p:nvPr/>
        </p:nvSpPr>
        <p:spPr>
          <a:xfrm>
            <a:off x="7709521" y="9753521"/>
            <a:ext cx="1156984" cy="0"/>
          </a:xfrm>
          <a:prstGeom prst="line">
            <a:avLst/>
          </a:prstGeom>
          <a:ln cap="flat" w="38100">
            <a:solidFill>
              <a:srgbClr val="1C191A"/>
            </a:solidFill>
            <a:prstDash val="solid"/>
            <a:headEnd type="none" len="sm" w="sm"/>
            <a:tailEnd type="arrow" len="sm" w="med"/>
          </a:ln>
        </p:spPr>
      </p:sp>
      <p:grpSp>
        <p:nvGrpSpPr>
          <p:cNvPr name="Group 6" id="6"/>
          <p:cNvGrpSpPr/>
          <p:nvPr/>
        </p:nvGrpSpPr>
        <p:grpSpPr>
          <a:xfrm rot="0">
            <a:off x="-2016447" y="-166846"/>
            <a:ext cx="2379592" cy="10620692"/>
            <a:chOff x="0" y="0"/>
            <a:chExt cx="1356641" cy="6055012"/>
          </a:xfrm>
        </p:grpSpPr>
        <p:sp>
          <p:nvSpPr>
            <p:cNvPr name="Freeform 7" id="7"/>
            <p:cNvSpPr/>
            <p:nvPr/>
          </p:nvSpPr>
          <p:spPr>
            <a:xfrm flipH="false" flipV="false" rot="0">
              <a:off x="0" y="0"/>
              <a:ext cx="1356641" cy="6055013"/>
            </a:xfrm>
            <a:custGeom>
              <a:avLst/>
              <a:gdLst/>
              <a:ahLst/>
              <a:cxnLst/>
              <a:rect r="r" b="b" t="t" l="l"/>
              <a:pathLst>
                <a:path h="6055013" w="1356641">
                  <a:moveTo>
                    <a:pt x="0" y="0"/>
                  </a:moveTo>
                  <a:lnTo>
                    <a:pt x="1356641" y="0"/>
                  </a:lnTo>
                  <a:lnTo>
                    <a:pt x="1356641" y="6055013"/>
                  </a:lnTo>
                  <a:lnTo>
                    <a:pt x="0" y="6055013"/>
                  </a:lnTo>
                  <a:close/>
                </a:path>
              </a:pathLst>
            </a:custGeom>
            <a:solidFill>
              <a:srgbClr val="F4B324"/>
            </a:solidFill>
          </p:spPr>
        </p:sp>
        <p:sp>
          <p:nvSpPr>
            <p:cNvPr name="TextBox 8" id="8"/>
            <p:cNvSpPr txBox="true"/>
            <p:nvPr/>
          </p:nvSpPr>
          <p:spPr>
            <a:xfrm>
              <a:off x="0" y="-38100"/>
              <a:ext cx="1356641" cy="6093112"/>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8071332" y="150596"/>
            <a:ext cx="1072668" cy="998541"/>
          </a:xfrm>
          <a:custGeom>
            <a:avLst/>
            <a:gdLst/>
            <a:ahLst/>
            <a:cxnLst/>
            <a:rect r="r" b="b" t="t" l="l"/>
            <a:pathLst>
              <a:path h="998541" w="1072668">
                <a:moveTo>
                  <a:pt x="0" y="0"/>
                </a:moveTo>
                <a:lnTo>
                  <a:pt x="1072668" y="0"/>
                </a:lnTo>
                <a:lnTo>
                  <a:pt x="1072668" y="998540"/>
                </a:lnTo>
                <a:lnTo>
                  <a:pt x="0" y="998540"/>
                </a:lnTo>
                <a:lnTo>
                  <a:pt x="0" y="0"/>
                </a:lnTo>
                <a:close/>
              </a:path>
            </a:pathLst>
          </a:custGeom>
          <a:blipFill>
            <a:blip r:embed="rId2"/>
            <a:stretch>
              <a:fillRect l="0" t="0" r="0" b="0"/>
            </a:stretch>
          </a:blipFill>
        </p:spPr>
      </p:sp>
      <p:sp>
        <p:nvSpPr>
          <p:cNvPr name="TextBox 10" id="10"/>
          <p:cNvSpPr txBox="true"/>
          <p:nvPr/>
        </p:nvSpPr>
        <p:spPr>
          <a:xfrm rot="0">
            <a:off x="4630306" y="1044361"/>
            <a:ext cx="10282425" cy="659029"/>
          </a:xfrm>
          <a:prstGeom prst="rect">
            <a:avLst/>
          </a:prstGeom>
        </p:spPr>
        <p:txBody>
          <a:bodyPr anchor="t" rtlCol="false" tIns="0" lIns="0" bIns="0" rIns="0">
            <a:spAutoFit/>
          </a:bodyPr>
          <a:lstStyle/>
          <a:p>
            <a:pPr algn="l">
              <a:lnSpc>
                <a:spcPts val="5122"/>
              </a:lnSpc>
              <a:spcBef>
                <a:spcPct val="0"/>
              </a:spcBef>
            </a:pPr>
            <a:r>
              <a:rPr lang="en-US" b="true" sz="3658">
                <a:solidFill>
                  <a:srgbClr val="1C191A"/>
                </a:solidFill>
                <a:latin typeface="Poppins Medium"/>
                <a:ea typeface="Poppins Medium"/>
                <a:cs typeface="Poppins Medium"/>
                <a:sym typeface="Poppins Medium"/>
              </a:rPr>
              <a:t>OCCUPANCY AND CAPACITY ANALYSIS</a:t>
            </a:r>
          </a:p>
        </p:txBody>
      </p:sp>
      <p:sp>
        <p:nvSpPr>
          <p:cNvPr name="TextBox 11" id="11"/>
          <p:cNvSpPr txBox="true"/>
          <p:nvPr/>
        </p:nvSpPr>
        <p:spPr>
          <a:xfrm rot="0">
            <a:off x="555989" y="1992036"/>
            <a:ext cx="15524751" cy="7514340"/>
          </a:xfrm>
          <a:prstGeom prst="rect">
            <a:avLst/>
          </a:prstGeom>
        </p:spPr>
        <p:txBody>
          <a:bodyPr anchor="t" rtlCol="false" tIns="0" lIns="0" bIns="0" rIns="0">
            <a:spAutoFit/>
          </a:bodyPr>
          <a:lstStyle/>
          <a:p>
            <a:pPr algn="l" marL="574261" indent="-287130" lvl="1">
              <a:lnSpc>
                <a:spcPts val="3723"/>
              </a:lnSpc>
              <a:buFont typeface="Arial"/>
              <a:buChar char="•"/>
            </a:pPr>
            <a:r>
              <a:rPr lang="en-US" sz="2659">
                <a:solidFill>
                  <a:srgbClr val="1C191A"/>
                </a:solidFill>
                <a:latin typeface="Poppins"/>
                <a:ea typeface="Poppins"/>
                <a:cs typeface="Poppins"/>
                <a:sym typeface="Poppins"/>
              </a:rPr>
              <a:t>AVER</a:t>
            </a:r>
            <a:r>
              <a:rPr lang="en-US" sz="2659">
                <a:solidFill>
                  <a:srgbClr val="1C191A"/>
                </a:solidFill>
                <a:latin typeface="Poppins"/>
                <a:ea typeface="Poppins"/>
                <a:cs typeface="Poppins"/>
                <a:sym typeface="Poppins"/>
              </a:rPr>
              <a:t>age Occupancy Rat</a:t>
            </a:r>
            <a:r>
              <a:rPr lang="en-US" sz="2659">
                <a:solidFill>
                  <a:srgbClr val="1C191A"/>
                </a:solidFill>
                <a:latin typeface="Poppins"/>
                <a:ea typeface="Poppins"/>
                <a:cs typeface="Poppins"/>
                <a:sym typeface="Poppins"/>
              </a:rPr>
              <a:t>E: 43.5% ACROSS ALL ITC HOTELS.</a:t>
            </a:r>
          </a:p>
          <a:p>
            <a:pPr algn="l" marL="574261" indent="-287130" lvl="1">
              <a:lnSpc>
                <a:spcPts val="3723"/>
              </a:lnSpc>
              <a:buFont typeface="Arial"/>
              <a:buChar char="•"/>
            </a:pPr>
            <a:r>
              <a:rPr lang="en-US" sz="2659">
                <a:solidFill>
                  <a:srgbClr val="1C191A"/>
                </a:solidFill>
                <a:latin typeface="Poppins"/>
                <a:ea typeface="Poppins"/>
                <a:cs typeface="Poppins"/>
                <a:sym typeface="Poppins"/>
              </a:rPr>
              <a:t>WEEKENDS VS WEEKDAYS: SLIGHTLY HIGHER ON WEEKENDS (44.38%) COMPARED TO WEEKDAYS (43.13%).</a:t>
            </a:r>
          </a:p>
          <a:p>
            <a:pPr algn="l" marL="574261" indent="-287130" lvl="1">
              <a:lnSpc>
                <a:spcPts val="3723"/>
              </a:lnSpc>
              <a:buFont typeface="Arial"/>
              <a:buChar char="•"/>
            </a:pPr>
            <a:r>
              <a:rPr lang="en-US" sz="2659">
                <a:solidFill>
                  <a:srgbClr val="1C191A"/>
                </a:solidFill>
                <a:latin typeface="Poppins"/>
                <a:ea typeface="Poppins"/>
                <a:cs typeface="Poppins"/>
                <a:sym typeface="Poppins"/>
              </a:rPr>
              <a:t>TOP PROPERTIES: ITC CITY (HYDERABAD), ITC EXOTICA (MUMBAI), AND ITC PALACE (MUMBAI) HAD OVER 50% OCCUPANCY.</a:t>
            </a:r>
          </a:p>
          <a:p>
            <a:pPr algn="l" marL="574261" indent="-287130" lvl="1">
              <a:lnSpc>
                <a:spcPts val="3723"/>
              </a:lnSpc>
              <a:buFont typeface="Arial"/>
              <a:buChar char="•"/>
            </a:pPr>
            <a:r>
              <a:rPr lang="en-US" sz="2659">
                <a:solidFill>
                  <a:srgbClr val="1C191A"/>
                </a:solidFill>
                <a:latin typeface="Poppins"/>
                <a:ea typeface="Poppins"/>
                <a:cs typeface="Poppins"/>
                <a:sym typeface="Poppins"/>
              </a:rPr>
              <a:t>BEST PERFORMING CATEGORY: LUXURY HOTELS HAD THE HIGHEST OCCUPANCY, MATCHING THE PREMIUM PRICING STRATEGY (ADR ₹14,920).</a:t>
            </a:r>
          </a:p>
          <a:p>
            <a:pPr algn="l" marL="574261" indent="-287130" lvl="1">
              <a:lnSpc>
                <a:spcPts val="3723"/>
              </a:lnSpc>
              <a:buFont typeface="Arial"/>
              <a:buChar char="•"/>
            </a:pPr>
            <a:r>
              <a:rPr lang="en-US" sz="2659">
                <a:solidFill>
                  <a:srgbClr val="1C191A"/>
                </a:solidFill>
                <a:latin typeface="Poppins"/>
                <a:ea typeface="Poppins"/>
                <a:cs typeface="Poppins"/>
                <a:sym typeface="Poppins"/>
              </a:rPr>
              <a:t>AVERAGE LENGTH OF STAY: 2 DAYS, SHOWING THAT MOST GUESTS BOOKED SHORT STAYS.</a:t>
            </a:r>
          </a:p>
          <a:p>
            <a:pPr algn="l">
              <a:lnSpc>
                <a:spcPts val="3723"/>
              </a:lnSpc>
            </a:pPr>
          </a:p>
          <a:p>
            <a:pPr algn="l">
              <a:lnSpc>
                <a:spcPts val="3863"/>
              </a:lnSpc>
            </a:pPr>
            <a:r>
              <a:rPr lang="en-US" sz="2759" b="true">
                <a:solidFill>
                  <a:srgbClr val="1C191A"/>
                </a:solidFill>
                <a:latin typeface="Poppins Bold"/>
                <a:ea typeface="Poppins Bold"/>
                <a:cs typeface="Poppins Bold"/>
                <a:sym typeface="Poppins Bold"/>
              </a:rPr>
              <a:t>CONCLUSION </a:t>
            </a:r>
          </a:p>
          <a:p>
            <a:pPr algn="l">
              <a:lnSpc>
                <a:spcPts val="3863"/>
              </a:lnSpc>
            </a:pPr>
          </a:p>
          <a:p>
            <a:pPr algn="l">
              <a:lnSpc>
                <a:spcPts val="3723"/>
              </a:lnSpc>
            </a:pPr>
            <a:r>
              <a:rPr lang="en-US" sz="2659">
                <a:solidFill>
                  <a:srgbClr val="1C191A"/>
                </a:solidFill>
                <a:latin typeface="Poppins"/>
                <a:ea typeface="Poppins"/>
                <a:cs typeface="Poppins"/>
                <a:sym typeface="Poppins"/>
              </a:rPr>
              <a:t> OCCUPANCY WAS SLIGHTLY BETTER ON WEEKENDS, WITH A STRONG RECOVERY IN JULY AFTER A DIP IN JUNE. METRO CITY HOTELS CONSISTENTLY PERFORMED WELL WITH OVER 50% OCCUPANCY. THE 2-DAY AVERAGE STAY SHOWS A SHORT-STAY TREND, AND THE LUXURY SEGMENT LED IN OCCUPANCY, SUPPORTED BY HIGH ROOM RATES.</a:t>
            </a:r>
          </a:p>
          <a:p>
            <a:pPr algn="l">
              <a:lnSpc>
                <a:spcPts val="3723"/>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DAGtCXGWXcY</dc:identifier>
  <dcterms:modified xsi:type="dcterms:W3CDTF">2011-08-01T06:04:30Z</dcterms:modified>
  <cp:revision>1</cp:revision>
  <dc:title>Black Blue and Yellow Simple Elegant Modern Hotel Presentation</dc:title>
</cp:coreProperties>
</file>

<file path=docProps/thumbnail.jpeg>
</file>